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0.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2.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5"/>
  </p:notesMasterIdLst>
  <p:sldIdLst>
    <p:sldId id="256" r:id="rId2"/>
    <p:sldId id="279" r:id="rId3"/>
    <p:sldId id="296" r:id="rId4"/>
    <p:sldId id="313" r:id="rId5"/>
    <p:sldId id="326" r:id="rId6"/>
    <p:sldId id="297" r:id="rId7"/>
    <p:sldId id="329" r:id="rId8"/>
    <p:sldId id="330" r:id="rId9"/>
    <p:sldId id="331" r:id="rId10"/>
    <p:sldId id="294" r:id="rId11"/>
    <p:sldId id="327" r:id="rId12"/>
    <p:sldId id="332" r:id="rId13"/>
    <p:sldId id="333" r:id="rId14"/>
    <p:sldId id="334" r:id="rId15"/>
    <p:sldId id="335" r:id="rId16"/>
    <p:sldId id="336" r:id="rId17"/>
    <p:sldId id="306" r:id="rId18"/>
    <p:sldId id="342" r:id="rId19"/>
    <p:sldId id="345" r:id="rId20"/>
    <p:sldId id="346" r:id="rId21"/>
    <p:sldId id="347" r:id="rId22"/>
    <p:sldId id="344" r:id="rId23"/>
    <p:sldId id="304" r:id="rId24"/>
  </p:sldIdLst>
  <p:sldSz cx="9144000" cy="5143500" type="screen16x9"/>
  <p:notesSz cx="6858000" cy="9144000"/>
  <p:embeddedFontLst>
    <p:embeddedFont>
      <p:font typeface="Wawati SC" pitchFamily="82" charset="-122"/>
      <p:regular r:id="rId26"/>
    </p:embeddedFont>
    <p:embeddedFont>
      <p:font typeface="微软雅黑" panose="020B0503020204020204" pitchFamily="34" charset="-122"/>
      <p:regular r:id="rId27"/>
      <p:bold r:id="rId28"/>
    </p:embeddedFont>
    <p:embeddedFont>
      <p:font typeface="微软雅黑" panose="020B0503020204020204" pitchFamily="34" charset="-122"/>
      <p:regular r:id="rId27"/>
      <p:bold r:id="rId28"/>
    </p:embeddedFont>
    <p:embeddedFont>
      <p:font typeface="Consolas" panose="020B0609020204030204" pitchFamily="49"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Open Sans Light" panose="020B0806030504020204" pitchFamily="34" charset="0"/>
      <p:regular r:id="rId37"/>
      <p:bold r:id="rId38"/>
      <p:italic r:id="rId39"/>
      <p:boldItalic r:id="rId40"/>
    </p:embeddedFont>
    <p:embeddedFont>
      <p:font typeface="Open Sans SemiBold" panose="020B0706030804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32"/>
            <p14:sldId id="333"/>
            <p14:sldId id="334"/>
            <p14:sldId id="335"/>
            <p14:sldId id="336"/>
            <p14:sldId id="306"/>
          </p14:sldIdLst>
        </p14:section>
        <p14:section name="Http相关配置" id="{F834F3C1-1FF8-3E45-BDB8-211A7BA00353}">
          <p14:sldIdLst>
            <p14:sldId id="342"/>
            <p14:sldId id="345"/>
            <p14:sldId id="346"/>
            <p14:sldId id="347"/>
            <p14:sldId id="344"/>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986"/>
    <p:restoredTop sz="87755" autoAdjust="0"/>
  </p:normalViewPr>
  <p:slideViewPr>
    <p:cSldViewPr snapToGrid="0" snapToObjects="1">
      <p:cViewPr varScale="1">
        <p:scale>
          <a:sx n="213" d="100"/>
          <a:sy n="213" d="100"/>
        </p:scale>
        <p:origin x="848"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6.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dirty="0">
              <a:latin typeface="微软雅黑" panose="020B0503020204020204" pitchFamily="34" charset="-122"/>
              <a:ea typeface="微软雅黑" panose="020B0503020204020204" pitchFamily="34" charset="-122"/>
            </a:rPr>
            <a:t>解析</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FeignClient</a:t>
          </a:r>
          <a:r>
            <a:rPr lang="zh-CN" altLang="en-US" dirty="0">
              <a:latin typeface="微软雅黑" panose="020B0503020204020204" pitchFamily="34" charset="-122"/>
              <a:ea typeface="微软雅黑" panose="020B0503020204020204" pitchFamily="34" charset="-122"/>
            </a:rPr>
            <a:t>入口在</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EnableFeignClients</a:t>
          </a:r>
          <a:r>
            <a:rPr lang="zh-CN" altLang="en-US" dirty="0">
              <a:latin typeface="微软雅黑" panose="020B0503020204020204" pitchFamily="34" charset="-122"/>
              <a:ea typeface="微软雅黑" panose="020B0503020204020204" pitchFamily="34" charset="-122"/>
            </a:rPr>
            <a:t>上，它可以配置一些</a:t>
          </a:r>
          <a:r>
            <a:rPr lang="en-US" altLang="zh-CN" dirty="0">
              <a:latin typeface="微软雅黑" panose="020B0503020204020204" pitchFamily="34" charset="-122"/>
              <a:ea typeface="微软雅黑" panose="020B0503020204020204" pitchFamily="34" charset="-122"/>
            </a:rPr>
            <a:t>Feign</a:t>
          </a:r>
          <a:r>
            <a:rPr lang="zh-CN" altLang="en-US" dirty="0">
              <a:latin typeface="微软雅黑" panose="020B0503020204020204" pitchFamily="34" charset="-122"/>
              <a:ea typeface="微软雅黑" panose="020B0503020204020204" pitchFamily="34" charset="-122"/>
            </a:rPr>
            <a:t>相关的全局配置，在它上面包含一个</a:t>
          </a:r>
          <a:r>
            <a:rPr lang="en-US" b="0" i="0" dirty="0"/>
            <a:t>@Import(</a:t>
          </a:r>
          <a:r>
            <a:rPr lang="en-US" b="0" i="0" dirty="0" err="1"/>
            <a:t>FeignClientsRegistrar.class</a:t>
          </a:r>
          <a:r>
            <a:rPr lang="en-US" b="0" i="0" dirty="0"/>
            <a:t>)</a:t>
          </a:r>
          <a:r>
            <a:rPr lang="en-US" b="0" i="0" dirty="0" err="1"/>
            <a:t>注解</a:t>
          </a:r>
          <a:r>
            <a:rPr lang="zh-CN" altLang="en-US" b="0" i="0" dirty="0"/>
            <a:t>，</a:t>
          </a:r>
          <a:r>
            <a:rPr lang="en-US" b="0" i="0" dirty="0" err="1"/>
            <a:t>FeignClientsRegistrar</a:t>
          </a:r>
          <a:r>
            <a:rPr lang="zh-CN" altLang="en-US" b="0" i="0" dirty="0"/>
            <a:t> 实现了接口 </a:t>
          </a:r>
          <a:r>
            <a:rPr lang="en-US" b="0" i="0" dirty="0" err="1"/>
            <a:t>ImportBeanDefinitionRegistrar</a:t>
          </a:r>
          <a:r>
            <a:rPr lang="zh-CN" altLang="en-US" b="0" i="0" dirty="0"/>
            <a:t>。在容器启动时会调用它实现的</a:t>
          </a:r>
          <a:r>
            <a:rPr lang="en-US" b="0" i="0" dirty="0" err="1"/>
            <a:t>registerBeanDefinitions方法</a:t>
          </a:r>
          <a:r>
            <a:rPr lang="zh-CN" altLang="en-US" b="0" i="0" dirty="0"/>
            <a:t>，这里主要是拿到对应</a:t>
          </a:r>
          <a:r>
            <a:rPr lang="en-US" altLang="zh-CN" b="0" i="0" dirty="0"/>
            <a:t>@</a:t>
          </a:r>
          <a:r>
            <a:rPr lang="en-US" altLang="zh-CN" b="0" i="0" dirty="0" err="1"/>
            <a:t>FeignClient</a:t>
          </a:r>
          <a:r>
            <a:rPr lang="zh-CN" altLang="en-US" b="0" i="0" dirty="0"/>
            <a:t>注解的类和相关配置项，生成对应的</a:t>
          </a:r>
          <a:r>
            <a:rPr lang="en-US" b="0" i="0" dirty="0" err="1"/>
            <a:t>FeignClientFactoryBean工厂Bean</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700" b="1" i="0" kern="1200" dirty="0" err="1"/>
            <a:t>SynchronousMethodHandler</a:t>
          </a:r>
          <a:r>
            <a:rPr lang="en-US" sz="700" b="0" i="0" kern="1200" dirty="0" err="1"/>
            <a:t>中</a:t>
          </a:r>
          <a:r>
            <a:rPr lang="zh-CN" altLang="en-US" sz="700" b="0" i="0" kern="1200" dirty="0"/>
            <a:t>，同步方法</a:t>
          </a:r>
          <a:r>
            <a:rPr lang="zh-CN" altLang="en-US" sz="700" b="0" i="0" kern="1200" dirty="0">
              <a:solidFill>
                <a:srgbClr val="000000">
                  <a:hueOff val="0"/>
                  <a:satOff val="0"/>
                  <a:lumOff val="0"/>
                  <a:alphaOff val="0"/>
                </a:srgbClr>
              </a:solidFill>
              <a:latin typeface="Arial"/>
              <a:ea typeface="宋体" panose="02010600030101010101" pitchFamily="2" charset="-122"/>
              <a:cs typeface="+mn-cs"/>
            </a:rPr>
            <a:t>执行器逻辑比较复杂</a:t>
          </a:r>
          <a:r>
            <a:rPr lang="zh-CN" altLang="en-US" sz="7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b="0" i="0" kern="1200" dirty="0"/>
            <a:t>主要简化分为三步：准备参数、发送请求、解析结果</a:t>
          </a:r>
          <a:endParaRPr lang="en-US" altLang="zh-CN" sz="700" b="0" i="0" kern="1200" dirty="0"/>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100098"/>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en-US" b="1" i="0" dirty="0"/>
            <a:t>Template</a:t>
          </a:r>
          <a:r>
            <a:rPr lang="zh-CN" altLang="en-US" b="0" i="0" dirty="0"/>
            <a:t>负责对模版语法的解析、</a:t>
          </a:r>
          <a:r>
            <a:rPr lang="en-US" b="1" i="0" dirty="0"/>
            <a:t>Target</a:t>
          </a:r>
          <a:r>
            <a:rPr lang="zh-CN" altLang="en-US" b="0" i="0" dirty="0"/>
            <a:t>代理着接口并且把</a:t>
          </a:r>
          <a:r>
            <a:rPr lang="en-US" b="0" i="0" dirty="0" err="1"/>
            <a:t>RequestTemplate</a:t>
          </a:r>
          <a:r>
            <a:rPr lang="zh-CN" altLang="en-US" b="0" i="0" dirty="0"/>
            <a:t>转为</a:t>
          </a:r>
          <a:r>
            <a:rPr lang="en-US" b="0" i="0" dirty="0" err="1"/>
            <a:t>Request、</a:t>
          </a:r>
          <a:r>
            <a:rPr lang="en-US" b="1" i="0" dirty="0" err="1"/>
            <a:t>Client</a:t>
          </a:r>
          <a:r>
            <a:rPr lang="zh-CN" altLang="en-US" b="0" i="0" dirty="0"/>
            <a:t>负责把</a:t>
          </a:r>
          <a:r>
            <a:rPr lang="en-US" altLang="zh-CN" b="0" i="0" dirty="0"/>
            <a:t>Request</a:t>
          </a:r>
          <a:r>
            <a:rPr lang="zh-CN" altLang="en-US" b="0" i="0" dirty="0"/>
            <a:t>通过</a:t>
          </a:r>
          <a:r>
            <a:rPr lang="en-US" altLang="zh-CN" b="0" i="0" dirty="0"/>
            <a:t>Http</a:t>
          </a:r>
          <a:r>
            <a:rPr lang="zh-CN" altLang="en-US" b="0" i="0" dirty="0"/>
            <a:t>请求发送出去、</a:t>
          </a:r>
          <a:r>
            <a:rPr lang="en-US" b="1" i="0" dirty="0" err="1"/>
            <a:t>Retryer</a:t>
          </a:r>
          <a:r>
            <a:rPr lang="zh-CN" altLang="en-US" b="0" i="0" dirty="0"/>
            <a:t>负责失败重试逻辑，其中还有</a:t>
          </a:r>
          <a:r>
            <a:rPr lang="en-US" altLang="zh-CN" b="1" i="0" dirty="0"/>
            <a:t>Encode</a:t>
          </a:r>
          <a:r>
            <a:rPr lang="zh-CN" altLang="en-US" b="0" i="0" dirty="0"/>
            <a:t>负责处理没有</a:t>
          </a:r>
          <a:r>
            <a:rPr lang="en-US" altLang="zh-CN" b="0" i="0" dirty="0"/>
            <a:t>@Parm</a:t>
          </a:r>
          <a:r>
            <a:rPr lang="zh-CN" altLang="en-US" b="0" i="0" dirty="0"/>
            <a:t>注解的请求编码、解码器</a:t>
          </a:r>
          <a:r>
            <a:rPr lang="en-US" altLang="zh-CN" b="1" i="0" dirty="0"/>
            <a:t>Decoder</a:t>
          </a:r>
          <a:r>
            <a:rPr lang="zh-CN" altLang="en-US" b="0" i="0" dirty="0"/>
            <a:t>用于解析</a:t>
          </a:r>
          <a:r>
            <a:rPr lang="en-US" altLang="zh-CN" b="0" i="0" dirty="0"/>
            <a:t>Http</a:t>
          </a:r>
          <a:r>
            <a:rPr lang="zh-CN" altLang="en-US" b="0" i="0" dirty="0"/>
            <a:t>请求的响应，提取有用的信息数据。</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t>除去在执行中工作的模块还一些在初始化工作的模块：</a:t>
          </a:r>
          <a:r>
            <a:rPr lang="en-US" b="1" i="0" dirty="0"/>
            <a:t>Contract</a:t>
          </a:r>
          <a:r>
            <a:rPr lang="zh-CN" altLang="en-US" b="0" i="0" dirty="0"/>
            <a:t>在启动时读取接口上的有用信息封装成</a:t>
          </a:r>
          <a:r>
            <a:rPr lang="en-US" altLang="en-US" b="0" i="0" dirty="0" err="1"/>
            <a:t>MethodMetadata</a:t>
          </a:r>
          <a:r>
            <a:rPr lang="zh-CN" altLang="en-US" b="0" i="0" dirty="0"/>
            <a:t>，它包装成同步方法执行器</a:t>
          </a:r>
          <a:r>
            <a:rPr lang="en-US" altLang="en-US" b="1" i="0" dirty="0" err="1"/>
            <a:t>SynchronousMethodHandler</a:t>
          </a:r>
          <a:r>
            <a:rPr lang="zh-CN" altLang="en-US" b="0" i="0" dirty="0"/>
            <a:t>，最后通过</a:t>
          </a:r>
          <a:r>
            <a:rPr lang="en-US" b="1" i="0" dirty="0" err="1"/>
            <a:t>InvocationHandlerFactory</a:t>
          </a:r>
          <a:r>
            <a:rPr lang="zh-CN" altLang="en-US" b="0" i="0" dirty="0"/>
            <a:t>组装一个</a:t>
          </a:r>
          <a:r>
            <a:rPr lang="en-US" altLang="zh-CN" b="0" i="0" dirty="0"/>
            <a:t>Feign</a:t>
          </a:r>
          <a:r>
            <a:rPr lang="zh-CN" altLang="en-US" b="0" i="0" dirty="0"/>
            <a:t>所有</a:t>
          </a:r>
          <a:r>
            <a:rPr lang="en-US" b="1" i="0" dirty="0" err="1"/>
            <a:t>MethodHandler</a:t>
          </a:r>
          <a:r>
            <a:rPr lang="zh-CN" altLang="en-US" b="0" i="0" dirty="0"/>
            <a:t>创建调用器</a:t>
          </a:r>
          <a:r>
            <a:rPr lang="en-US" altLang="zh-CN" b="1" i="0" dirty="0" err="1"/>
            <a:t>InvocationHandler</a:t>
          </a:r>
          <a:r>
            <a:rPr lang="zh-CN" altLang="en-US" b="0" i="0" dirty="0"/>
            <a:t>，最后交给</a:t>
          </a:r>
          <a:r>
            <a:rPr lang="en-US" altLang="zh-CN" b="1" i="0" dirty="0"/>
            <a:t>Proxy</a:t>
          </a:r>
          <a:r>
            <a:rPr lang="zh-CN" altLang="en-US" b="0" i="0" dirty="0"/>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397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解析</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入口在</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EnableFeignClients</a:t>
          </a:r>
          <a:r>
            <a:rPr lang="zh-CN" altLang="en-US" sz="700" kern="1200" dirty="0">
              <a:latin typeface="微软雅黑" panose="020B0503020204020204" pitchFamily="34" charset="-122"/>
              <a:ea typeface="微软雅黑" panose="020B0503020204020204" pitchFamily="34" charset="-122"/>
            </a:rPr>
            <a:t>上，它可以配置一些</a:t>
          </a:r>
          <a:r>
            <a:rPr lang="en-US" altLang="zh-CN" sz="700" kern="1200" dirty="0">
              <a:latin typeface="微软雅黑" panose="020B0503020204020204" pitchFamily="34" charset="-122"/>
              <a:ea typeface="微软雅黑" panose="020B0503020204020204" pitchFamily="34" charset="-122"/>
            </a:rPr>
            <a:t>Feign</a:t>
          </a:r>
          <a:r>
            <a:rPr lang="zh-CN" altLang="en-US" sz="700" kern="1200" dirty="0">
              <a:latin typeface="微软雅黑" panose="020B0503020204020204" pitchFamily="34" charset="-122"/>
              <a:ea typeface="微软雅黑" panose="020B0503020204020204" pitchFamily="34" charset="-122"/>
            </a:rPr>
            <a:t>相关的全局配置，在它上面包含一个</a:t>
          </a:r>
          <a:r>
            <a:rPr lang="en-US" sz="700" b="0" i="0" kern="1200" dirty="0"/>
            <a:t>@Import(</a:t>
          </a:r>
          <a:r>
            <a:rPr lang="en-US" sz="700" b="0" i="0" kern="1200" dirty="0" err="1"/>
            <a:t>FeignClientsRegistrar.class</a:t>
          </a:r>
          <a:r>
            <a:rPr lang="en-US" sz="700" b="0" i="0" kern="1200" dirty="0"/>
            <a:t>)</a:t>
          </a:r>
          <a:r>
            <a:rPr lang="en-US" sz="700" b="0" i="0" kern="1200" dirty="0" err="1"/>
            <a:t>注解</a:t>
          </a:r>
          <a:r>
            <a:rPr lang="zh-CN" altLang="en-US" sz="700" b="0" i="0" kern="1200" dirty="0"/>
            <a:t>，</a:t>
          </a:r>
          <a:r>
            <a:rPr lang="en-US" sz="700" b="0" i="0" kern="1200" dirty="0" err="1"/>
            <a:t>FeignClientsRegistrar</a:t>
          </a:r>
          <a:r>
            <a:rPr lang="zh-CN" altLang="en-US" sz="700" b="0" i="0" kern="1200" dirty="0"/>
            <a:t> 实现了接口 </a:t>
          </a:r>
          <a:r>
            <a:rPr lang="en-US" sz="700" b="0" i="0" kern="1200" dirty="0" err="1"/>
            <a:t>ImportBeanDefinitionRegistrar</a:t>
          </a:r>
          <a:r>
            <a:rPr lang="zh-CN" altLang="en-US" sz="700" b="0" i="0" kern="1200" dirty="0"/>
            <a:t>。在容器启动时会调用它实现的</a:t>
          </a:r>
          <a:r>
            <a:rPr lang="en-US" sz="700" b="0" i="0" kern="1200" dirty="0" err="1"/>
            <a:t>registerBeanDefinitions方法</a:t>
          </a:r>
          <a:r>
            <a:rPr lang="zh-CN" altLang="en-US" sz="700" b="0" i="0" kern="1200" dirty="0"/>
            <a:t>，这里主要是拿到对应</a:t>
          </a:r>
          <a:r>
            <a:rPr lang="en-US" altLang="zh-CN" sz="700" b="0" i="0" kern="1200" dirty="0"/>
            <a:t>@</a:t>
          </a:r>
          <a:r>
            <a:rPr lang="en-US" altLang="zh-CN" sz="700" b="0" i="0" kern="1200" dirty="0" err="1"/>
            <a:t>FeignClient</a:t>
          </a:r>
          <a:r>
            <a:rPr lang="zh-CN" altLang="en-US" sz="700" b="0" i="0" kern="1200" dirty="0"/>
            <a:t>注解的类和相关配置项，生成对应的</a:t>
          </a:r>
          <a:r>
            <a:rPr lang="en-US" sz="700" b="0" i="0" kern="1200" dirty="0" err="1"/>
            <a:t>FeignClientFactoryBean工厂Bean</a:t>
          </a:r>
          <a:endParaRPr lang="zh-CN" sz="700" kern="1200" dirty="0">
            <a:latin typeface="微软雅黑" panose="020B0503020204020204" pitchFamily="34" charset="-122"/>
            <a:ea typeface="微软雅黑" panose="020B0503020204020204" pitchFamily="34" charset="-122"/>
          </a:endParaRPr>
        </a:p>
      </dsp:txBody>
      <dsp:txXfrm>
        <a:off x="0" y="0"/>
        <a:ext cx="7870154" cy="39701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3279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4290"/>
          <a:ext cx="7870154" cy="346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44290"/>
        <a:ext cx="7870154" cy="3469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300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7985"/>
          <a:ext cx="7870154" cy="4520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57985"/>
        <a:ext cx="7870154" cy="45201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1466"/>
          <a:ext cx="793426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6010"/>
          <a:ext cx="7934264" cy="438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sp:txBody>
      <dsp:txXfrm>
        <a:off x="0" y="56010"/>
        <a:ext cx="7934264" cy="43871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4924"/>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3666"/>
          <a:ext cx="7870154" cy="263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700" b="1" i="0" kern="1200" dirty="0" err="1"/>
            <a:t>SynchronousMethodHandler</a:t>
          </a:r>
          <a:r>
            <a:rPr lang="en-US" sz="700" b="0" i="0" kern="1200" dirty="0" err="1"/>
            <a:t>中</a:t>
          </a:r>
          <a:r>
            <a:rPr lang="zh-CN" altLang="en-US" sz="700" b="0" i="0" kern="1200" dirty="0"/>
            <a:t>，同步方法</a:t>
          </a:r>
          <a:r>
            <a:rPr lang="zh-CN" altLang="en-US" sz="700" b="0" i="0" kern="1200" dirty="0">
              <a:solidFill>
                <a:srgbClr val="000000">
                  <a:hueOff val="0"/>
                  <a:satOff val="0"/>
                  <a:lumOff val="0"/>
                  <a:alphaOff val="0"/>
                </a:srgbClr>
              </a:solidFill>
              <a:latin typeface="Arial"/>
              <a:ea typeface="宋体" panose="02010600030101010101" pitchFamily="2" charset="-122"/>
              <a:cs typeface="+mn-cs"/>
            </a:rPr>
            <a:t>执行器逻辑比较复杂</a:t>
          </a:r>
          <a:r>
            <a:rPr lang="zh-CN" altLang="en-US" sz="7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b="0" i="0" kern="1200" dirty="0"/>
            <a:t>主要简化分为三步：准备参数、发送请求、解析结果</a:t>
          </a:r>
          <a:endParaRPr lang="en-US" altLang="zh-CN" sz="700" b="0" i="0" kern="1200" dirty="0"/>
        </a:p>
      </dsp:txBody>
      <dsp:txXfrm>
        <a:off x="0" y="33666"/>
        <a:ext cx="7870154" cy="2637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38"/>
          <a:ext cx="7990564" cy="8994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sp:txBody>
      <dsp:txXfrm>
        <a:off x="0" y="438"/>
        <a:ext cx="7990564" cy="89943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610"/>
          <a:ext cx="7990564" cy="625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610"/>
        <a:ext cx="7990564" cy="625341"/>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dirty="0"/>
            <a:t>Template</a:t>
          </a:r>
          <a:r>
            <a:rPr lang="zh-CN" altLang="en-US" sz="1400" b="0" i="0" kern="1200" dirty="0"/>
            <a:t>负责对模版语法的解析、</a:t>
          </a:r>
          <a:r>
            <a:rPr lang="en-US" sz="1400" b="1" i="0" kern="1200" dirty="0"/>
            <a:t>Target</a:t>
          </a:r>
          <a:r>
            <a:rPr lang="zh-CN" altLang="en-US" sz="1400" b="0" i="0" kern="1200" dirty="0"/>
            <a:t>代理着接口并且把</a:t>
          </a:r>
          <a:r>
            <a:rPr lang="en-US" sz="1400" b="0" i="0" kern="1200" dirty="0" err="1"/>
            <a:t>RequestTemplate</a:t>
          </a:r>
          <a:r>
            <a:rPr lang="zh-CN" altLang="en-US" sz="1400" b="0" i="0" kern="1200" dirty="0"/>
            <a:t>转为</a:t>
          </a:r>
          <a:r>
            <a:rPr lang="en-US" sz="1400" b="0" i="0" kern="1200" dirty="0" err="1"/>
            <a:t>Request、</a:t>
          </a:r>
          <a:r>
            <a:rPr lang="en-US" sz="1400" b="1" i="0" kern="1200" dirty="0" err="1"/>
            <a:t>Client</a:t>
          </a:r>
          <a:r>
            <a:rPr lang="zh-CN" altLang="en-US" sz="1400" b="0" i="0" kern="1200" dirty="0"/>
            <a:t>负责把</a:t>
          </a:r>
          <a:r>
            <a:rPr lang="en-US" altLang="zh-CN" sz="1400" b="0" i="0" kern="1200" dirty="0"/>
            <a:t>Request</a:t>
          </a:r>
          <a:r>
            <a:rPr lang="zh-CN" altLang="en-US" sz="1400" b="0" i="0" kern="1200" dirty="0"/>
            <a:t>通过</a:t>
          </a:r>
          <a:r>
            <a:rPr lang="en-US" altLang="zh-CN" sz="1400" b="0" i="0" kern="1200" dirty="0"/>
            <a:t>Http</a:t>
          </a:r>
          <a:r>
            <a:rPr lang="zh-CN" altLang="en-US" sz="1400" b="0" i="0" kern="1200" dirty="0"/>
            <a:t>请求发送出去、</a:t>
          </a:r>
          <a:r>
            <a:rPr lang="en-US" sz="1400" b="1" i="0" kern="1200" dirty="0" err="1"/>
            <a:t>Retryer</a:t>
          </a:r>
          <a:r>
            <a:rPr lang="zh-CN" altLang="en-US" sz="1400" b="0" i="0" kern="1200" dirty="0"/>
            <a:t>负责失败重试逻辑，其中还有</a:t>
          </a:r>
          <a:r>
            <a:rPr lang="en-US" altLang="zh-CN" sz="1400" b="1" i="0" kern="1200" dirty="0"/>
            <a:t>Encode</a:t>
          </a:r>
          <a:r>
            <a:rPr lang="zh-CN" altLang="en-US" sz="1400" b="0" i="0" kern="1200" dirty="0"/>
            <a:t>负责处理没有</a:t>
          </a:r>
          <a:r>
            <a:rPr lang="en-US" altLang="zh-CN" sz="1400" b="0" i="0" kern="1200" dirty="0"/>
            <a:t>@Parm</a:t>
          </a:r>
          <a:r>
            <a:rPr lang="zh-CN" altLang="en-US" sz="1400" b="0" i="0" kern="1200" dirty="0"/>
            <a:t>注解的请求编码、解码器</a:t>
          </a:r>
          <a:r>
            <a:rPr lang="en-US" altLang="zh-CN" sz="1400" b="1" i="0" kern="1200" dirty="0"/>
            <a:t>Decoder</a:t>
          </a:r>
          <a:r>
            <a:rPr lang="zh-CN" altLang="en-US" sz="1400" b="0" i="0" kern="1200" dirty="0"/>
            <a:t>用于解析</a:t>
          </a:r>
          <a:r>
            <a:rPr lang="en-US" altLang="zh-CN" sz="1400" b="0" i="0" kern="1200" dirty="0"/>
            <a:t>Http</a:t>
          </a:r>
          <a:r>
            <a:rPr lang="zh-CN" altLang="en-US" sz="1400" b="0" i="0" kern="1200" dirty="0"/>
            <a:t>请求的响应，提取有用的信息数据。</a:t>
          </a:r>
          <a:endParaRPr lang="zh-CN" sz="14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t>除去在执行中工作的模块还一些在初始化工作的模块：</a:t>
          </a:r>
          <a:r>
            <a:rPr lang="en-US" sz="1200" b="1" i="0" kern="1200" dirty="0"/>
            <a:t>Contract</a:t>
          </a:r>
          <a:r>
            <a:rPr lang="zh-CN" altLang="en-US" sz="1200" b="0" i="0" kern="1200" dirty="0"/>
            <a:t>在启动时读取接口上的有用信息封装成</a:t>
          </a:r>
          <a:r>
            <a:rPr lang="en-US" altLang="en-US" sz="1200" b="0" i="0" kern="1200" dirty="0" err="1"/>
            <a:t>MethodMetadata</a:t>
          </a:r>
          <a:r>
            <a:rPr lang="zh-CN" altLang="en-US" sz="1200" b="0" i="0" kern="1200" dirty="0"/>
            <a:t>，它包装成同步方法执行器</a:t>
          </a:r>
          <a:r>
            <a:rPr lang="en-US" altLang="en-US" sz="1200" b="1" i="0" kern="1200" dirty="0" err="1"/>
            <a:t>SynchronousMethodHandler</a:t>
          </a:r>
          <a:r>
            <a:rPr lang="zh-CN" altLang="en-US" sz="1200" b="0" i="0" kern="1200" dirty="0"/>
            <a:t>，最后通过</a:t>
          </a:r>
          <a:r>
            <a:rPr lang="en-US" sz="1200" b="1" i="0" kern="1200" dirty="0" err="1"/>
            <a:t>InvocationHandlerFactory</a:t>
          </a:r>
          <a:r>
            <a:rPr lang="zh-CN" altLang="en-US" sz="1200" b="0" i="0" kern="1200" dirty="0"/>
            <a:t>组装一个</a:t>
          </a:r>
          <a:r>
            <a:rPr lang="en-US" altLang="zh-CN" sz="1200" b="0" i="0" kern="1200" dirty="0"/>
            <a:t>Feign</a:t>
          </a:r>
          <a:r>
            <a:rPr lang="zh-CN" altLang="en-US" sz="1200" b="0" i="0" kern="1200" dirty="0"/>
            <a:t>所有</a:t>
          </a:r>
          <a:r>
            <a:rPr lang="en-US" sz="1200" b="1" i="0" kern="1200" dirty="0" err="1"/>
            <a:t>MethodHandler</a:t>
          </a:r>
          <a:r>
            <a:rPr lang="zh-CN" altLang="en-US" sz="1200" b="0" i="0" kern="1200" dirty="0"/>
            <a:t>创建调用器</a:t>
          </a:r>
          <a:r>
            <a:rPr lang="en-US" altLang="zh-CN" sz="1200" b="1" i="0" kern="1200" dirty="0" err="1"/>
            <a:t>InvocationHandler</a:t>
          </a:r>
          <a:r>
            <a:rPr lang="zh-CN" altLang="en-US" sz="1200" b="0" i="0" kern="1200" dirty="0"/>
            <a:t>，最后交给</a:t>
          </a:r>
          <a:r>
            <a:rPr lang="en-US" altLang="zh-CN" sz="1200" b="1" i="0" kern="1200" dirty="0"/>
            <a:t>Proxy</a:t>
          </a:r>
          <a:r>
            <a:rPr lang="zh-CN" altLang="en-US" sz="1200" b="0" i="0" kern="1200" dirty="0"/>
            <a:t>创建真正的代理实现类</a:t>
          </a:r>
          <a:endParaRPr lang="zh-CN" sz="12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流程图链接 </a:t>
            </a:r>
            <a:r>
              <a:rPr lang="en-US" altLang="zh-CN" dirty="0"/>
              <a:t>https://</a:t>
            </a:r>
            <a:r>
              <a:rPr lang="en-US" altLang="zh-CN" dirty="0" err="1"/>
              <a:t>www.processon.com</a:t>
            </a:r>
            <a:r>
              <a:rPr lang="en-US" altLang="zh-CN" dirty="0"/>
              <a:t>/view/link/6098d827e401fd459270dc2f</a:t>
            </a:r>
          </a:p>
          <a:p>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在</a:t>
            </a:r>
            <a:r>
              <a:rPr lang="en-US" altLang="zh-CN" sz="1100" b="0" i="0" u="none" strike="noStrike" cap="none" dirty="0">
                <a:solidFill>
                  <a:srgbClr val="000000"/>
                </a:solidFill>
                <a:effectLst/>
                <a:latin typeface="Arial"/>
                <a:ea typeface="Arial"/>
                <a:cs typeface="Arial"/>
                <a:sym typeface="Arial"/>
              </a:rPr>
              <a:t>Spring</a:t>
            </a:r>
            <a:r>
              <a:rPr lang="zh-CN" altLang="en-US" sz="1100" b="0" i="0" u="none" strike="noStrike" cap="none" dirty="0">
                <a:solidFill>
                  <a:srgbClr val="000000"/>
                </a:solidFill>
                <a:effectLst/>
                <a:latin typeface="Arial"/>
                <a:ea typeface="Arial"/>
                <a:cs typeface="Arial"/>
                <a:sym typeface="Arial"/>
              </a:rPr>
              <a:t>源码章节有讲，</a:t>
            </a:r>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的设计目的是配置类被处理时，用于额外注册一部分</a:t>
            </a:r>
            <a:r>
              <a:rPr lang="en-US" altLang="zh-CN" dirty="0"/>
              <a:t>bean</a:t>
            </a:r>
            <a:r>
              <a:rPr lang="zh-CN" altLang="en-US" sz="1100" b="0" i="0" u="none" strike="noStrike" cap="none" dirty="0">
                <a:solidFill>
                  <a:srgbClr val="000000"/>
                </a:solidFill>
                <a:effectLst/>
                <a:latin typeface="Arial"/>
                <a:ea typeface="Arial"/>
                <a:cs typeface="Arial"/>
                <a:sym typeface="Arial"/>
              </a:rPr>
              <a:t>定义，通常结合</a:t>
            </a:r>
            <a:r>
              <a:rPr lang="en-US" altLang="zh-CN" sz="1100" b="0" i="0" u="none" strike="noStrike" cap="none" dirty="0">
                <a:solidFill>
                  <a:srgbClr val="000000"/>
                </a:solidFill>
                <a:effectLst/>
                <a:latin typeface="Arial"/>
                <a:ea typeface="Arial"/>
                <a:cs typeface="Arial"/>
                <a:sym typeface="Arial"/>
              </a:rPr>
              <a:t>scanner</a:t>
            </a:r>
            <a:r>
              <a:rPr lang="zh-CN" altLang="en-US" sz="1100" b="0" i="0" u="none" strike="noStrike" cap="none" dirty="0">
                <a:solidFill>
                  <a:srgbClr val="000000"/>
                </a:solidFill>
                <a:effectLst/>
                <a:latin typeface="Arial"/>
                <a:ea typeface="Arial"/>
                <a:cs typeface="Arial"/>
                <a:sym typeface="Arial"/>
              </a:rPr>
              <a:t>一起出现</a:t>
            </a:r>
            <a:endParaRPr lang="en-US" altLang="zh-CN" sz="1100" b="0" i="0" u="none" strike="noStrike" cap="none" dirty="0">
              <a:solidFill>
                <a:srgbClr val="000000"/>
              </a:solidFill>
              <a:effectLst/>
              <a:latin typeface="Arial"/>
              <a:ea typeface="Arial"/>
              <a:cs typeface="Arial"/>
              <a:sym typeface="Arial"/>
            </a:endParaRPr>
          </a:p>
          <a:p>
            <a:r>
              <a:rPr lang="zh-CN" altLang="en-US" sz="1100" b="0" i="0" u="none" strike="noStrike" cap="none" dirty="0">
                <a:solidFill>
                  <a:srgbClr val="000000"/>
                </a:solidFill>
                <a:effectLst/>
                <a:latin typeface="Arial"/>
                <a:ea typeface="Arial"/>
                <a:cs typeface="Arial"/>
                <a:sym typeface="Arial"/>
              </a:rPr>
              <a:t>这里实现的方法主要逻辑是：修改</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的定义，注册新的</a:t>
            </a:r>
            <a:r>
              <a:rPr lang="en-US" altLang="zh-CN" dirty="0" err="1"/>
              <a:t>FactoryBean</a:t>
            </a:r>
            <a:r>
              <a:rPr lang="zh-CN" altLang="en-US" sz="1100" b="0" i="0" u="none" strike="noStrike" cap="none" dirty="0">
                <a:solidFill>
                  <a:srgbClr val="000000"/>
                </a:solidFill>
                <a:effectLst/>
                <a:latin typeface="Arial"/>
                <a:ea typeface="Arial"/>
                <a:cs typeface="Arial"/>
                <a:sym typeface="Arial"/>
              </a:rPr>
              <a:t>，生成的</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实现</a:t>
            </a:r>
            <a:r>
              <a:rPr lang="en-US" altLang="zh-CN" sz="1100" b="0" i="0" u="none" strike="noStrike" cap="none" dirty="0">
                <a:solidFill>
                  <a:srgbClr val="000000"/>
                </a:solidFill>
                <a:effectLst/>
                <a:latin typeface="Arial"/>
                <a:ea typeface="Arial"/>
                <a:cs typeface="Arial"/>
                <a:sym typeface="Arial"/>
              </a:rPr>
              <a:t>@</a:t>
            </a:r>
            <a:r>
              <a:rPr lang="en-US" altLang="zh-CN" sz="1100" b="0" i="0" u="none" strike="noStrike" cap="none" dirty="0" err="1">
                <a:solidFill>
                  <a:srgbClr val="000000"/>
                </a:solidFill>
                <a:effectLst/>
                <a:latin typeface="Arial"/>
                <a:ea typeface="Arial"/>
                <a:cs typeface="Arial"/>
                <a:sym typeface="Arial"/>
              </a:rPr>
              <a:t>FeignClient</a:t>
            </a:r>
            <a:r>
              <a:rPr lang="zh-CN" altLang="en-US" sz="1100" b="0" i="0" u="none" strike="noStrike" cap="none" dirty="0">
                <a:solidFill>
                  <a:srgbClr val="000000"/>
                </a:solidFill>
                <a:effectLst/>
                <a:latin typeface="Arial"/>
                <a:ea typeface="Arial"/>
                <a:cs typeface="Arial"/>
                <a:sym typeface="Arial"/>
              </a:rPr>
              <a:t>类接口，设置拦截方法，生成代理类</a:t>
            </a:r>
            <a:endParaRPr lang="zh-CN" altLang="en-US" dirty="0"/>
          </a:p>
        </p:txBody>
      </p:sp>
    </p:spTree>
    <p:extLst>
      <p:ext uri="{BB962C8B-B14F-4D97-AF65-F5344CB8AC3E}">
        <p14:creationId xmlns:p14="http://schemas.microsoft.com/office/powerpoint/2010/main" val="4226978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这个涉及一个配置的优先级问题：</a:t>
            </a:r>
            <a:r>
              <a:rPr lang="zh-CN" altLang="en-US" sz="1100" b="1" i="0" u="none" strike="noStrike" cap="none" dirty="0">
                <a:solidFill>
                  <a:srgbClr val="000000"/>
                </a:solidFill>
                <a:effectLst/>
                <a:latin typeface="Arial"/>
                <a:ea typeface="Arial"/>
                <a:cs typeface="Arial"/>
                <a:sym typeface="Arial"/>
              </a:rPr>
              <a:t>使用自定义配置类覆盖</a:t>
            </a:r>
            <a:r>
              <a:rPr lang="en-US" altLang="zh-CN" sz="1100" b="1" i="0" u="none" strike="noStrike" cap="none" dirty="0">
                <a:solidFill>
                  <a:srgbClr val="000000"/>
                </a:solidFill>
                <a:effectLst/>
                <a:latin typeface="Arial"/>
                <a:ea typeface="Arial"/>
                <a:cs typeface="Arial"/>
                <a:sym typeface="Arial"/>
              </a:rPr>
              <a:t>Builder</a:t>
            </a:r>
            <a:r>
              <a:rPr lang="zh-CN" altLang="en-US" sz="1100" b="1" i="0" u="none" strike="noStrike" cap="none" dirty="0">
                <a:solidFill>
                  <a:srgbClr val="000000"/>
                </a:solidFill>
                <a:effectLst/>
                <a:latin typeface="Arial"/>
                <a:ea typeface="Arial"/>
                <a:cs typeface="Arial"/>
                <a:sym typeface="Arial"/>
              </a:rPr>
              <a:t>中的默认配置</a:t>
            </a:r>
            <a:r>
              <a:rPr lang="en-US" altLang="zh-CN" sz="1100" b="1" i="0" u="none" strike="noStrike" cap="none" dirty="0">
                <a:solidFill>
                  <a:srgbClr val="000000"/>
                </a:solidFill>
                <a:effectLst/>
                <a:latin typeface="Arial"/>
                <a:ea typeface="Arial"/>
                <a:cs typeface="Arial"/>
                <a:sym typeface="Arial"/>
              </a:rPr>
              <a:t> &lt; </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a:solidFill>
                  <a:srgbClr val="000000"/>
                </a:solidFill>
                <a:effectLst/>
                <a:latin typeface="Arial"/>
                <a:ea typeface="Arial"/>
                <a:cs typeface="Arial"/>
                <a:sym typeface="Arial"/>
              </a:rPr>
              <a:t>default</a:t>
            </a:r>
            <a:r>
              <a:rPr lang="zh-CN" altLang="en-US" sz="1100" b="1" i="0" u="none" strike="noStrike" cap="none" dirty="0">
                <a:solidFill>
                  <a:srgbClr val="000000"/>
                </a:solidFill>
                <a:effectLst/>
                <a:latin typeface="Arial"/>
                <a:ea typeface="Arial"/>
                <a:cs typeface="Arial"/>
                <a:sym typeface="Arial"/>
              </a:rPr>
              <a:t>节点配置覆盖以上配置</a:t>
            </a:r>
            <a:r>
              <a:rPr lang="en-US" altLang="zh-CN" sz="1100" b="1" i="0" u="none" strike="noStrike" cap="none" dirty="0">
                <a:solidFill>
                  <a:srgbClr val="000000"/>
                </a:solidFill>
                <a:effectLst/>
                <a:latin typeface="Arial"/>
                <a:ea typeface="Arial"/>
                <a:cs typeface="Arial"/>
                <a:sym typeface="Arial"/>
              </a:rPr>
              <a:t> &lt;</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err="1">
                <a:solidFill>
                  <a:srgbClr val="000000"/>
                </a:solidFill>
                <a:effectLst/>
                <a:latin typeface="Arial"/>
                <a:ea typeface="Arial"/>
                <a:cs typeface="Arial"/>
                <a:sym typeface="Arial"/>
              </a:rPr>
              <a:t>contextId</a:t>
            </a:r>
            <a:r>
              <a:rPr lang="zh-CN" altLang="en-US" sz="1100" b="1" i="0" u="none" strike="noStrike" cap="none" dirty="0">
                <a:solidFill>
                  <a:srgbClr val="000000"/>
                </a:solidFill>
                <a:effectLst/>
                <a:latin typeface="Arial"/>
                <a:ea typeface="Arial"/>
                <a:cs typeface="Arial"/>
                <a:sym typeface="Arial"/>
              </a:rPr>
              <a:t>节点配置覆盖上面配置</a:t>
            </a:r>
            <a:endParaRPr lang="zh-CN" altLang="en-US" dirty="0"/>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zh-CN" altLang="en-US" dirty="0"/>
          </a:p>
        </p:txBody>
      </p:sp>
    </p:spTree>
    <p:extLst>
      <p:ext uri="{BB962C8B-B14F-4D97-AF65-F5344CB8AC3E}">
        <p14:creationId xmlns:p14="http://schemas.microsoft.com/office/powerpoint/2010/main" val="305732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默认情况下</a:t>
            </a:r>
            <a:r>
              <a:rPr lang="en-US" altLang="zh-CN" dirty="0"/>
              <a:t>Default</a:t>
            </a:r>
            <a:r>
              <a:rPr lang="zh-CN" altLang="en-US" dirty="0"/>
              <a:t>会</a:t>
            </a:r>
            <a:r>
              <a:rPr lang="zh-CN" altLang="en-US" sz="800" kern="1200" dirty="0"/>
              <a:t>使用</a:t>
            </a:r>
            <a:r>
              <a:rPr lang="en-US" altLang="zh-CN" sz="800" kern="1200" dirty="0" err="1">
                <a:latin typeface="微软雅黑" panose="020B0503020204020204" pitchFamily="34" charset="-122"/>
                <a:ea typeface="微软雅黑" panose="020B0503020204020204" pitchFamily="34" charset="-122"/>
              </a:rPr>
              <a:t>HttpUrlConnection</a:t>
            </a:r>
            <a:r>
              <a:rPr lang="zh-CN" altLang="en-US" sz="800" kern="1200" dirty="0">
                <a:latin typeface="微软雅黑" panose="020B0503020204020204" pitchFamily="34" charset="-122"/>
                <a:ea typeface="微软雅黑" panose="020B0503020204020204" pitchFamily="34" charset="-122"/>
              </a:rPr>
              <a:t>建立连接，没有连接池性能较低，并且会将包含</a:t>
            </a:r>
            <a:r>
              <a:rPr lang="en-US" altLang="zh-CN" sz="800" kern="1200" dirty="0">
                <a:latin typeface="微软雅黑" panose="020B0503020204020204" pitchFamily="34" charset="-122"/>
                <a:ea typeface="微软雅黑" panose="020B0503020204020204" pitchFamily="34" charset="-122"/>
              </a:rPr>
              <a:t>Body</a:t>
            </a:r>
            <a:r>
              <a:rPr lang="zh-CN" altLang="en-US" sz="800" kern="1200" dirty="0">
                <a:latin typeface="微软雅黑" panose="020B0503020204020204" pitchFamily="34" charset="-122"/>
                <a:ea typeface="微软雅黑" panose="020B0503020204020204" pitchFamily="34" charset="-122"/>
              </a:rPr>
              <a:t>的请求转换为</a:t>
            </a:r>
            <a:r>
              <a:rPr lang="en-US" altLang="zh-CN" sz="800" kern="1200" dirty="0">
                <a:latin typeface="微软雅黑" panose="020B0503020204020204" pitchFamily="34" charset="-122"/>
                <a:ea typeface="微软雅黑" panose="020B0503020204020204" pitchFamily="34" charset="-122"/>
              </a:rPr>
              <a:t>POST</a:t>
            </a:r>
            <a:r>
              <a:rPr lang="zh-CN" altLang="en-US" sz="800" kern="1200" dirty="0">
                <a:latin typeface="微软雅黑" panose="020B0503020204020204" pitchFamily="34" charset="-122"/>
                <a:ea typeface="微软雅黑" panose="020B0503020204020204" pitchFamily="34" charset="-122"/>
              </a:rPr>
              <a:t>发出</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9712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kern="1200" dirty="0">
                <a:latin typeface="微软雅黑" panose="020B0503020204020204" pitchFamily="34" charset="-122"/>
                <a:ea typeface="微软雅黑" panose="020B0503020204020204" pitchFamily="34" charset="-122"/>
              </a:rPr>
              <a:t>Feign</a:t>
            </a:r>
            <a:r>
              <a:rPr lang="zh-CN" altLang="en-US" sz="800" kern="1200" dirty="0">
                <a:latin typeface="微软雅黑" panose="020B0503020204020204" pitchFamily="34" charset="-122"/>
                <a:ea typeface="微软雅黑" panose="020B0503020204020204" pitchFamily="34" charset="-122"/>
              </a:rPr>
              <a:t>是一个抽象类，</a:t>
            </a:r>
            <a:r>
              <a:rPr lang="en-US" altLang="zh-CN" sz="800" dirty="0" err="1"/>
              <a:t>ReflectiveFeign</a:t>
            </a:r>
            <a:r>
              <a:rPr lang="zh-CN" altLang="en-US" sz="800" dirty="0"/>
              <a:t>负责构造</a:t>
            </a:r>
            <a:r>
              <a:rPr lang="en-US" altLang="zh-CN" sz="800" dirty="0"/>
              <a:t>Feign</a:t>
            </a:r>
            <a:r>
              <a:rPr lang="zh-CN" altLang="en-US" sz="800" dirty="0"/>
              <a:t>的代理类。</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2546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800" kern="1200" dirty="0">
                <a:latin typeface="微软雅黑" panose="020B0503020204020204" pitchFamily="34" charset="-122"/>
                <a:ea typeface="微软雅黑" panose="020B0503020204020204" pitchFamily="34" charset="-122"/>
              </a:rPr>
              <a:t>解析参数：通过入参，从工厂构建</a:t>
            </a:r>
            <a:r>
              <a:rPr lang="en-US" altLang="zh-CN" sz="800" kern="1200" dirty="0" err="1">
                <a:latin typeface="微软雅黑" panose="020B0503020204020204" pitchFamily="34" charset="-122"/>
                <a:ea typeface="微软雅黑" panose="020B0503020204020204" pitchFamily="34" charset="-122"/>
              </a:rPr>
              <a:t>requestTemplate</a:t>
            </a:r>
            <a:r>
              <a:rPr lang="zh-CN" altLang="en-US" sz="800" kern="1200" dirty="0">
                <a:latin typeface="微软雅黑" panose="020B0503020204020204" pitchFamily="34" charset="-122"/>
                <a:ea typeface="微软雅黑" panose="020B0503020204020204" pitchFamily="34" charset="-122"/>
              </a:rPr>
              <a:t>，进而解析</a:t>
            </a:r>
            <a:r>
              <a:rPr lang="en-US" altLang="zh-CN" sz="800" kern="1200" dirty="0" err="1">
                <a:latin typeface="微软雅黑" panose="020B0503020204020204" pitchFamily="34" charset="-122"/>
                <a:ea typeface="微软雅黑" panose="020B0503020204020204" pitchFamily="34" charset="-122"/>
              </a:rPr>
              <a:t>RequestLine</a:t>
            </a:r>
            <a:r>
              <a:rPr lang="zh-CN" altLang="en-US" sz="800" kern="1200" dirty="0">
                <a:latin typeface="微软雅黑" panose="020B0503020204020204" pitchFamily="34" charset="-122"/>
                <a:ea typeface="微软雅黑" panose="020B0503020204020204" pitchFamily="34" charset="-122"/>
              </a:rPr>
              <a:t>、</a:t>
            </a:r>
            <a:r>
              <a:rPr lang="en-US" altLang="zh-CN" sz="800" kern="1200" dirty="0" err="1">
                <a:latin typeface="微软雅黑" panose="020B0503020204020204" pitchFamily="34" charset="-122"/>
                <a:ea typeface="微软雅黑" panose="020B0503020204020204" pitchFamily="34" charset="-122"/>
              </a:rPr>
              <a:t>Parm</a:t>
            </a:r>
            <a:r>
              <a:rPr lang="zh-CN" altLang="en-US" sz="800" kern="1200" dirty="0">
                <a:latin typeface="微软雅黑" panose="020B0503020204020204" pitchFamily="34" charset="-122"/>
                <a:ea typeface="微软雅黑" panose="020B0503020204020204" pitchFamily="34" charset="-122"/>
              </a:rPr>
              <a:t>注解等；其次从入参中拿到</a:t>
            </a:r>
            <a:r>
              <a:rPr lang="en-US" altLang="zh-CN" sz="1100" b="0" i="0" u="none" strike="noStrike" cap="none" dirty="0">
                <a:solidFill>
                  <a:srgbClr val="000000"/>
                </a:solidFill>
                <a:effectLst/>
                <a:latin typeface="Arial"/>
                <a:ea typeface="Arial"/>
                <a:cs typeface="Arial"/>
                <a:sym typeface="Arial"/>
              </a:rPr>
              <a:t>Options</a:t>
            </a:r>
            <a:r>
              <a:rPr lang="zh-CN" altLang="en-US" sz="1100" b="0" i="0" u="none" strike="noStrike" cap="none" dirty="0">
                <a:solidFill>
                  <a:srgbClr val="000000"/>
                </a:solidFill>
                <a:effectLst/>
                <a:latin typeface="Arial"/>
                <a:ea typeface="Arial"/>
                <a:cs typeface="Arial"/>
                <a:sym typeface="Arial"/>
              </a:rPr>
              <a:t>，没有就会用配置的。</a:t>
            </a:r>
            <a:endParaRPr lang="en-US" altLang="zh-CN" sz="1100" b="0"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发送请求：</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1.</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将</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：先执行所有的</a:t>
            </a:r>
            <a:r>
              <a:rPr lang="en-US" altLang="zh-CN" sz="1100" b="1" i="0" u="none" strike="noStrike" cap="none" dirty="0" err="1">
                <a:solidFill>
                  <a:srgbClr val="000000"/>
                </a:solidFill>
                <a:effectLst/>
                <a:latin typeface="Arial"/>
                <a:ea typeface="Arial"/>
                <a:cs typeface="Arial"/>
                <a:sym typeface="Arial"/>
              </a:rPr>
              <a:t>RequestInterceptor</a:t>
            </a:r>
            <a:r>
              <a:rPr lang="zh-CN" altLang="en-US" sz="1100" b="1" i="0" u="none" strike="noStrike" cap="none" dirty="0">
                <a:solidFill>
                  <a:srgbClr val="000000"/>
                </a:solidFill>
                <a:effectLst/>
                <a:latin typeface="Arial"/>
                <a:ea typeface="Arial"/>
                <a:cs typeface="Arial"/>
                <a:sym typeface="Arial"/>
              </a:rPr>
              <a:t>，模版定制；</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执行</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Target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apply</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方法将</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Template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Request</a:t>
            </a:r>
            <a:endParaRPr lang="en-US" altLang="zh-CN" sz="1100" b="1" i="0" u="none" strike="noStrike" cap="none" dirty="0">
              <a:solidFill>
                <a:srgbClr val="000000"/>
              </a:solidFill>
              <a:effectLst/>
              <a:latin typeface="Arial"/>
              <a:ea typeface="Arial"/>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2.</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发送</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Http</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请求：</a:t>
            </a:r>
            <a:r>
              <a:rPr lang="en-US" altLang="zh-CN" sz="1100" b="1" i="0" u="none" strike="noStrike" kern="1200" cap="none" dirty="0" err="1">
                <a:solidFill>
                  <a:srgbClr val="000000"/>
                </a:solidFill>
                <a:effectLst/>
                <a:latin typeface="Arial"/>
                <a:ea typeface="微软雅黑" panose="020B0503020204020204" pitchFamily="34" charset="-122"/>
                <a:cs typeface="Arial"/>
                <a:sym typeface="Arial"/>
              </a:rPr>
              <a:t>client.execute</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拿到对应的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如果有异常，会包装成</a:t>
            </a:r>
            <a:r>
              <a:rPr lang="en-US" altLang="zh-CN" sz="1100" b="0" i="0" u="none" strike="noStrike" cap="none" dirty="0" err="1">
                <a:solidFill>
                  <a:srgbClr val="000000"/>
                </a:solidFill>
                <a:effectLst/>
                <a:latin typeface="Arial"/>
                <a:ea typeface="Arial"/>
                <a:cs typeface="Arial"/>
                <a:sym typeface="Arial"/>
              </a:rPr>
              <a:t>RetryableException</a:t>
            </a:r>
            <a:r>
              <a:rPr lang="zh-CN" altLang="en-US" sz="1100" b="0" i="0" u="none" strike="noStrike" cap="none" dirty="0">
                <a:solidFill>
                  <a:srgbClr val="000000"/>
                </a:solidFill>
                <a:effectLst/>
                <a:latin typeface="Arial"/>
                <a:ea typeface="Arial"/>
                <a:cs typeface="Arial"/>
                <a:sym typeface="Arial"/>
              </a:rPr>
              <a:t>向上抛出</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：分为</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4</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种情况，正常情况和异常使用不同的</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decode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重试：如果没有异常就直接返回，有异常会执行</a:t>
            </a:r>
            <a:r>
              <a:rPr lang="en-US" altLang="zh-CN" sz="1100" b="1" i="0" u="none" strike="noStrike" cap="none" dirty="0" err="1">
                <a:solidFill>
                  <a:srgbClr val="000000"/>
                </a:solidFill>
                <a:effectLst/>
                <a:latin typeface="Arial"/>
                <a:ea typeface="Arial"/>
                <a:cs typeface="Arial"/>
                <a:sym typeface="Arial"/>
              </a:rPr>
              <a:t>retryer</a:t>
            </a:r>
            <a:r>
              <a:rPr lang="zh-CN" altLang="en-US" sz="1100" b="1" i="0" u="none" strike="noStrike" cap="none" dirty="0">
                <a:solidFill>
                  <a:srgbClr val="000000"/>
                </a:solidFill>
                <a:effectLst/>
                <a:latin typeface="Arial"/>
                <a:ea typeface="Arial"/>
                <a:cs typeface="Arial"/>
                <a:sym typeface="Arial"/>
              </a:rPr>
              <a:t>的</a:t>
            </a:r>
            <a:r>
              <a:rPr lang="en-US" altLang="zh-CN" sz="1100" b="1" i="0" u="none" strike="noStrike" cap="none" dirty="0" err="1">
                <a:solidFill>
                  <a:srgbClr val="000000"/>
                </a:solidFill>
                <a:effectLst/>
                <a:latin typeface="Arial"/>
                <a:ea typeface="Arial"/>
                <a:cs typeface="Arial"/>
                <a:sym typeface="Arial"/>
              </a:rPr>
              <a:t>continueOrPropagate</a:t>
            </a:r>
            <a:r>
              <a:rPr lang="en-US" altLang="zh-CN" sz="1100" b="1" i="0" u="none" strike="noStrike" cap="none" dirty="0">
                <a:solidFill>
                  <a:srgbClr val="000000"/>
                </a:solidFill>
                <a:effectLst/>
                <a:latin typeface="Arial"/>
                <a:ea typeface="Arial"/>
                <a:cs typeface="Arial"/>
                <a:sym typeface="Arial"/>
              </a:rPr>
              <a:t>(e)</a:t>
            </a:r>
            <a:r>
              <a:rPr lang="zh-CN" altLang="en-US" sz="1100" b="1" i="0" u="none" strike="noStrike" cap="none" dirty="0">
                <a:solidFill>
                  <a:srgbClr val="000000"/>
                </a:solidFill>
                <a:effectLst/>
                <a:latin typeface="Arial"/>
                <a:ea typeface="Arial"/>
                <a:cs typeface="Arial"/>
                <a:sym typeface="Arial"/>
              </a:rPr>
              <a:t>方法，</a:t>
            </a:r>
            <a:r>
              <a:rPr lang="zh-CN" altLang="en-US" sz="1100" b="0" i="0" u="none" strike="noStrike" cap="none" dirty="0">
                <a:solidFill>
                  <a:srgbClr val="000000"/>
                </a:solidFill>
                <a:effectLst/>
                <a:latin typeface="Arial"/>
                <a:ea typeface="Arial"/>
                <a:cs typeface="Arial"/>
                <a:sym typeface="Arial"/>
              </a:rPr>
              <a:t>如果需要重试，就直接返回。不需要重试，抛出异常</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48685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38512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9135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noProof="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Arial"/>
                <a:sym typeface="Arial"/>
              </a:rPr>
              <a:t>AnnotationConfigApplicationContext</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是一个</a:t>
            </a:r>
            <a:r>
              <a:rPr lang="en-US" altLang="zh-CN"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Spring</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的容器</a:t>
            </a:r>
            <a:r>
              <a:rPr lang="zh-CN" altLang="en-US" sz="800" b="0" i="0" u="none" strike="noStrike" kern="1200" cap="none" noProof="1">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实现</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类，用于读取注解创建容器。与</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800" b="1" i="0" u="none" strike="noStrike" cap="none" dirty="0">
                <a:solidFill>
                  <a:srgbClr val="000000"/>
                </a:solidFill>
                <a:effectLst/>
                <a:latin typeface="Arial"/>
                <a:ea typeface="Arial"/>
                <a:cs typeface="Arial"/>
                <a:sym typeface="Arial"/>
              </a:rPr>
              <a:t>不同的是，</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1100" b="1" i="0" u="none" strike="noStrike" cap="none" dirty="0">
                <a:solidFill>
                  <a:srgbClr val="000000"/>
                </a:solidFill>
                <a:effectLst/>
                <a:latin typeface="Arial"/>
                <a:ea typeface="Arial"/>
                <a:cs typeface="Arial"/>
                <a:sym typeface="Arial"/>
              </a:rPr>
              <a:t>是读取</a:t>
            </a:r>
            <a:r>
              <a:rPr lang="en-US" altLang="zh-CN" sz="1100" b="1" i="0" u="none" strike="noStrike" cap="none" dirty="0">
                <a:solidFill>
                  <a:srgbClr val="000000"/>
                </a:solidFill>
                <a:effectLst/>
                <a:latin typeface="Arial"/>
                <a:ea typeface="Arial"/>
                <a:cs typeface="Arial"/>
                <a:sym typeface="Arial"/>
              </a:rPr>
              <a:t>xml</a:t>
            </a:r>
            <a:r>
              <a:rPr lang="zh-CN" altLang="en-US" sz="1100" b="1" i="0" u="none" strike="noStrike" cap="none" dirty="0">
                <a:solidFill>
                  <a:srgbClr val="000000"/>
                </a:solidFill>
                <a:effectLst/>
                <a:latin typeface="Arial"/>
                <a:ea typeface="Arial"/>
                <a:cs typeface="Arial"/>
                <a:sym typeface="Arial"/>
              </a:rPr>
              <a:t>文件创建</a:t>
            </a:r>
            <a:r>
              <a:rPr lang="en-US" altLang="zh-CN" sz="1100" b="1" i="0" u="none" strike="noStrike" cap="none" dirty="0">
                <a:solidFill>
                  <a:srgbClr val="000000"/>
                </a:solidFill>
                <a:effectLst/>
                <a:latin typeface="Arial"/>
                <a:ea typeface="Arial"/>
                <a:cs typeface="Arial"/>
                <a:sym typeface="Arial"/>
              </a:rPr>
              <a:t>bean</a:t>
            </a:r>
            <a:r>
              <a:rPr lang="zh-CN" altLang="en-US" sz="1100" b="1" i="0" u="none" strike="noStrike" cap="none" dirty="0">
                <a:solidFill>
                  <a:srgbClr val="000000"/>
                </a:solidFill>
                <a:effectLst/>
                <a:latin typeface="Arial"/>
                <a:ea typeface="Arial"/>
                <a:cs typeface="Arial"/>
                <a:sym typeface="Arial"/>
              </a:rPr>
              <a:t>容器</a:t>
            </a:r>
            <a:endParaRPr lang="en-US" altLang="zh-CN" sz="1100" b="1"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a:solidFill>
                  <a:srgbClr val="000000"/>
                </a:solidFill>
                <a:effectLst/>
                <a:latin typeface="Arial"/>
                <a:ea typeface="Arial"/>
                <a:cs typeface="Arial"/>
                <a:sym typeface="Arial"/>
              </a:rPr>
              <a:t>扩展小疑问：</a:t>
            </a:r>
            <a:r>
              <a:rPr lang="en-US" altLang="zh-CN" sz="1100" b="1" i="0" u="none" strike="noStrike" cap="none" dirty="0">
                <a:solidFill>
                  <a:srgbClr val="000000"/>
                </a:solidFill>
                <a:effectLst/>
                <a:latin typeface="Arial"/>
                <a:ea typeface="Arial"/>
                <a:cs typeface="Arial"/>
                <a:sym typeface="Arial"/>
              </a:rPr>
              <a:t>Feign</a:t>
            </a:r>
            <a:r>
              <a:rPr lang="zh-CN" altLang="en-US" sz="1100" b="1" i="0" u="none" strike="noStrike" cap="none" dirty="0">
                <a:solidFill>
                  <a:srgbClr val="000000"/>
                </a:solidFill>
                <a:effectLst/>
                <a:latin typeface="Arial"/>
                <a:ea typeface="Arial"/>
                <a:cs typeface="Arial"/>
                <a:sym typeface="Arial"/>
              </a:rPr>
              <a:t>自定义配置类是否应该加</a:t>
            </a:r>
            <a:r>
              <a:rPr lang="en-US" altLang="zh-CN" sz="1100" b="1" i="0" u="none" strike="noStrike" cap="none" dirty="0">
                <a:solidFill>
                  <a:srgbClr val="000000"/>
                </a:solidFill>
                <a:effectLst/>
                <a:latin typeface="Arial"/>
                <a:ea typeface="Arial"/>
                <a:cs typeface="Arial"/>
                <a:sym typeface="Arial"/>
              </a:rPr>
              <a:t>Configuration</a:t>
            </a:r>
            <a:r>
              <a:rPr lang="zh-CN" altLang="en-US" sz="1100" b="1" i="0" u="none" strike="noStrike" cap="none" dirty="0">
                <a:solidFill>
                  <a:srgbClr val="000000"/>
                </a:solidFill>
                <a:effectLst/>
                <a:latin typeface="Arial"/>
                <a:ea typeface="Arial"/>
                <a:cs typeface="Arial"/>
                <a:sym typeface="Arial"/>
              </a:rPr>
              <a:t>注解？</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29740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601875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434187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Colors" Target="../diagrams/colors16.xml"/><Relationship Id="rId5" Type="http://schemas.openxmlformats.org/officeDocument/2006/relationships/diagramQuickStyle" Target="../diagrams/quickStyle16.xml"/><Relationship Id="rId10" Type="http://schemas.openxmlformats.org/officeDocument/2006/relationships/image" Target="../media/image14.png"/><Relationship Id="rId4" Type="http://schemas.openxmlformats.org/officeDocument/2006/relationships/diagramLayout" Target="../diagrams/layout16.xml"/><Relationship Id="rId9" Type="http://schemas.openxmlformats.org/officeDocument/2006/relationships/image" Target="../media/image13.pn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10" Type="http://schemas.openxmlformats.org/officeDocument/2006/relationships/image" Target="../media/image17.png"/><Relationship Id="rId4" Type="http://schemas.openxmlformats.org/officeDocument/2006/relationships/diagramLayout" Target="../diagrams/layout17.xml"/><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diagramColors" Target="../diagrams/colors18.xml"/><Relationship Id="rId5" Type="http://schemas.openxmlformats.org/officeDocument/2006/relationships/diagramQuickStyle" Target="../diagrams/quickStyle18.xml"/><Relationship Id="rId10" Type="http://schemas.openxmlformats.org/officeDocument/2006/relationships/image" Target="../media/image20.png"/><Relationship Id="rId4" Type="http://schemas.openxmlformats.org/officeDocument/2006/relationships/diagramLayout" Target="../diagrams/layout18.xml"/><Relationship Id="rId9" Type="http://schemas.openxmlformats.org/officeDocument/2006/relationships/image" Target="../media/image19.png"/></Relationships>
</file>

<file path=ppt/slides/_rels/slide2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837411187"/>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528443576"/>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加载（一）</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66705171"/>
              </p:ext>
            </p:extLst>
          </p:nvPr>
        </p:nvGraphicFramePr>
        <p:xfrm>
          <a:off x="539646" y="937208"/>
          <a:ext cx="7870154" cy="397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图片 10">
            <a:extLst>
              <a:ext uri="{FF2B5EF4-FFF2-40B4-BE49-F238E27FC236}">
                <a16:creationId xmlns:a16="http://schemas.microsoft.com/office/drawing/2014/main" id="{130B9EEC-F8E0-A344-8952-0BDC89BF407E}"/>
              </a:ext>
            </a:extLst>
          </p:cNvPr>
          <p:cNvPicPr>
            <a:picLocks noChangeAspect="1"/>
          </p:cNvPicPr>
          <p:nvPr/>
        </p:nvPicPr>
        <p:blipFill>
          <a:blip r:embed="rId8"/>
          <a:stretch>
            <a:fillRect/>
          </a:stretch>
        </p:blipFill>
        <p:spPr>
          <a:xfrm>
            <a:off x="664468" y="1265207"/>
            <a:ext cx="7492288" cy="3719063"/>
          </a:xfrm>
          <a:prstGeom prst="rect">
            <a:avLst/>
          </a:prstGeom>
        </p:spPr>
      </p:pic>
    </p:spTree>
    <p:extLst>
      <p:ext uri="{BB962C8B-B14F-4D97-AF65-F5344CB8AC3E}">
        <p14:creationId xmlns:p14="http://schemas.microsoft.com/office/powerpoint/2010/main" val="273681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994286816"/>
              </p:ext>
            </p:extLst>
          </p:nvPr>
        </p:nvGraphicFramePr>
        <p:xfrm>
          <a:off x="539646" y="937208"/>
          <a:ext cx="7870154" cy="4355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308F2939-CF26-9F41-9B59-E073ADF7004A}"/>
              </a:ext>
            </a:extLst>
          </p:cNvPr>
          <p:cNvPicPr>
            <a:picLocks noChangeAspect="1"/>
          </p:cNvPicPr>
          <p:nvPr/>
        </p:nvPicPr>
        <p:blipFill>
          <a:blip r:embed="rId8"/>
          <a:stretch>
            <a:fillRect/>
          </a:stretch>
        </p:blipFill>
        <p:spPr>
          <a:xfrm>
            <a:off x="787879" y="1372713"/>
            <a:ext cx="7257691" cy="3597670"/>
          </a:xfrm>
          <a:prstGeom prst="rect">
            <a:avLst/>
          </a:prstGeom>
        </p:spPr>
      </p:pic>
    </p:spTree>
    <p:extLst>
      <p:ext uri="{BB962C8B-B14F-4D97-AF65-F5344CB8AC3E}">
        <p14:creationId xmlns:p14="http://schemas.microsoft.com/office/powerpoint/2010/main" val="161208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加载（三）</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685606660"/>
              </p:ext>
            </p:extLst>
          </p:nvPr>
        </p:nvGraphicFramePr>
        <p:xfrm>
          <a:off x="539646" y="910002"/>
          <a:ext cx="7870154" cy="567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789DC1D2-3F4B-F44C-B0C5-ABA4BF853425}"/>
              </a:ext>
            </a:extLst>
          </p:cNvPr>
          <p:cNvPicPr>
            <a:picLocks noChangeAspect="1"/>
          </p:cNvPicPr>
          <p:nvPr/>
        </p:nvPicPr>
        <p:blipFill>
          <a:blip r:embed="rId8"/>
          <a:stretch>
            <a:fillRect/>
          </a:stretch>
        </p:blipFill>
        <p:spPr>
          <a:xfrm>
            <a:off x="1821364" y="1734520"/>
            <a:ext cx="7280694" cy="2637259"/>
          </a:xfrm>
          <a:prstGeom prst="rect">
            <a:avLst/>
          </a:prstGeom>
        </p:spPr>
      </p:pic>
      <p:pic>
        <p:nvPicPr>
          <p:cNvPr id="9" name="图片 8">
            <a:extLst>
              <a:ext uri="{FF2B5EF4-FFF2-40B4-BE49-F238E27FC236}">
                <a16:creationId xmlns:a16="http://schemas.microsoft.com/office/drawing/2014/main" id="{D9661997-AE18-DA41-B1CD-2000A41B21EA}"/>
              </a:ext>
            </a:extLst>
          </p:cNvPr>
          <p:cNvPicPr>
            <a:picLocks noChangeAspect="1"/>
          </p:cNvPicPr>
          <p:nvPr/>
        </p:nvPicPr>
        <p:blipFill>
          <a:blip r:embed="rId9"/>
          <a:stretch>
            <a:fillRect/>
          </a:stretch>
        </p:blipFill>
        <p:spPr>
          <a:xfrm>
            <a:off x="41942" y="1836748"/>
            <a:ext cx="1788643" cy="2432804"/>
          </a:xfrm>
          <a:prstGeom prst="rect">
            <a:avLst/>
          </a:prstGeom>
        </p:spPr>
      </p:pic>
    </p:spTree>
    <p:extLst>
      <p:ext uri="{BB962C8B-B14F-4D97-AF65-F5344CB8AC3E}">
        <p14:creationId xmlns:p14="http://schemas.microsoft.com/office/powerpoint/2010/main" val="334599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加载（四）</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3015449"/>
              </p:ext>
            </p:extLst>
          </p:nvPr>
        </p:nvGraphicFramePr>
        <p:xfrm>
          <a:off x="539646" y="910002"/>
          <a:ext cx="7934264" cy="5507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0DF7EC60-F8D0-FA44-A4EC-9B1793C8DA5E}"/>
              </a:ext>
            </a:extLst>
          </p:cNvPr>
          <p:cNvPicPr>
            <a:picLocks noChangeAspect="1"/>
          </p:cNvPicPr>
          <p:nvPr/>
        </p:nvPicPr>
        <p:blipFill>
          <a:blip r:embed="rId8"/>
          <a:stretch>
            <a:fillRect/>
          </a:stretch>
        </p:blipFill>
        <p:spPr>
          <a:xfrm>
            <a:off x="475535" y="1548545"/>
            <a:ext cx="7998375" cy="3384978"/>
          </a:xfrm>
          <a:prstGeom prst="rect">
            <a:avLst/>
          </a:prstGeom>
        </p:spPr>
      </p:pic>
    </p:spTree>
    <p:extLst>
      <p:ext uri="{BB962C8B-B14F-4D97-AF65-F5344CB8AC3E}">
        <p14:creationId xmlns:p14="http://schemas.microsoft.com/office/powerpoint/2010/main" val="2928739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运行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217020303"/>
              </p:ext>
            </p:extLst>
          </p:nvPr>
        </p:nvGraphicFramePr>
        <p:xfrm>
          <a:off x="539646" y="910002"/>
          <a:ext cx="7870154" cy="3310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D0D53BB1-CC7B-FF48-B532-552A9D9C10CB}"/>
              </a:ext>
            </a:extLst>
          </p:cNvPr>
          <p:cNvPicPr>
            <a:picLocks noChangeAspect="1"/>
          </p:cNvPicPr>
          <p:nvPr/>
        </p:nvPicPr>
        <p:blipFill>
          <a:blip r:embed="rId8"/>
          <a:stretch>
            <a:fillRect/>
          </a:stretch>
        </p:blipFill>
        <p:spPr>
          <a:xfrm>
            <a:off x="228440" y="1419375"/>
            <a:ext cx="8492565" cy="3661365"/>
          </a:xfrm>
          <a:prstGeom prst="rect">
            <a:avLst/>
          </a:prstGeom>
        </p:spPr>
      </p:pic>
    </p:spTree>
    <p:extLst>
      <p:ext uri="{BB962C8B-B14F-4D97-AF65-F5344CB8AC3E}">
        <p14:creationId xmlns:p14="http://schemas.microsoft.com/office/powerpoint/2010/main" val="232496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17</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它是最上层的</a:t>
            </a:r>
            <a:r>
              <a:rPr lang="en-US" altLang="zh-CN" sz="1800" dirty="0" err="1">
                <a:ln w="0"/>
                <a:gradFill>
                  <a:gsLst>
                    <a:gs pos="21000">
                      <a:srgbClr val="53575C"/>
                    </a:gs>
                    <a:gs pos="88000">
                      <a:srgbClr val="C5C7CA"/>
                    </a:gs>
                  </a:gsLst>
                  <a:lin ang="5400000"/>
                </a:gradFill>
              </a:rPr>
              <a:t>Api</a:t>
            </a:r>
            <a:r>
              <a:rPr lang="zh-CN" altLang="en-US" sz="1800" dirty="0">
                <a:ln w="0"/>
                <a:gradFill>
                  <a:gsLst>
                    <a:gs pos="21000">
                      <a:srgbClr val="53575C"/>
                    </a:gs>
                    <a:gs pos="88000">
                      <a:srgbClr val="C5C7CA"/>
                    </a:gs>
                  </a:gsLst>
                  <a:lin ang="5400000"/>
                </a:gradFill>
              </a:rPr>
              <a:t>，是使用者直接使用的对象，它能完成对接口生成代理对象，从而面向接口编程，而不关心内部实现的细节</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在实现中：</a:t>
            </a:r>
            <a:r>
              <a:rPr lang="en-US" altLang="zh-CN" sz="1800" dirty="0">
                <a:ln w="0"/>
                <a:gradFill>
                  <a:gsLst>
                    <a:gs pos="21000">
                      <a:srgbClr val="53575C"/>
                    </a:gs>
                    <a:gs pos="88000">
                      <a:srgbClr val="C5C7CA"/>
                    </a:gs>
                  </a:gsLst>
                  <a:lin ang="5400000"/>
                </a:gradFill>
              </a:rPr>
              <a:t> Feign </a:t>
            </a:r>
            <a:r>
              <a:rPr lang="zh-CN" altLang="en-US" sz="1800" dirty="0">
                <a:ln w="0"/>
                <a:gradFill>
                  <a:gsLst>
                    <a:gs pos="21000">
                      <a:srgbClr val="53575C"/>
                    </a:gs>
                    <a:gs pos="88000">
                      <a:srgbClr val="C5C7CA"/>
                    </a:gs>
                  </a:gsLst>
                  <a:lin ang="5400000"/>
                </a:gradFill>
              </a:rPr>
              <a:t>是一个为目标</a:t>
            </a:r>
            <a:r>
              <a:rPr lang="en-US" altLang="zh-CN" sz="1800" dirty="0">
                <a:ln w="0"/>
                <a:gradFill>
                  <a:gsLst>
                    <a:gs pos="21000">
                      <a:srgbClr val="53575C"/>
                    </a:gs>
                    <a:gs pos="88000">
                      <a:srgbClr val="C5C7CA"/>
                    </a:gs>
                  </a:gsLst>
                  <a:lin ang="5400000"/>
                </a:gradFill>
              </a:rPr>
              <a:t>http </a:t>
            </a:r>
            <a:r>
              <a:rPr lang="en-US" altLang="zh-CN" sz="1800" dirty="0" err="1">
                <a:ln w="0"/>
                <a:gradFill>
                  <a:gsLst>
                    <a:gs pos="21000">
                      <a:srgbClr val="53575C"/>
                    </a:gs>
                    <a:gs pos="88000">
                      <a:srgbClr val="C5C7CA"/>
                    </a:gs>
                  </a:gsLst>
                  <a:lin ang="5400000"/>
                </a:gradFill>
              </a:rPr>
              <a:t>apis</a:t>
            </a:r>
            <a:r>
              <a:rPr lang="en-US" altLang="zh-CN" sz="1800" dirty="0">
                <a:ln w="0"/>
                <a:gradFill>
                  <a:gsLst>
                    <a:gs pos="21000">
                      <a:srgbClr val="53575C"/>
                    </a:gs>
                    <a:gs pos="88000">
                      <a:srgbClr val="C5C7CA"/>
                    </a:gs>
                  </a:gsLst>
                  <a:lin ang="5400000"/>
                </a:gradFill>
              </a:rPr>
              <a:t> </a:t>
            </a:r>
            <a:r>
              <a:rPr lang="zh-CN" altLang="en-US" sz="1800" dirty="0">
                <a:ln w="0"/>
                <a:gradFill>
                  <a:gsLst>
                    <a:gs pos="21000">
                      <a:srgbClr val="53575C"/>
                    </a:gs>
                    <a:gs pos="88000">
                      <a:srgbClr val="C5C7CA"/>
                    </a:gs>
                  </a:gsLst>
                  <a:lin ang="5400000"/>
                </a:gradFill>
              </a:rPr>
              <a:t>生成 </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对象（</a:t>
            </a:r>
            <a:r>
              <a:rPr lang="en-US" altLang="zh-CN" sz="1800" dirty="0" err="1">
                <a:ln w="0"/>
                <a:gradFill>
                  <a:gsLst>
                    <a:gs pos="21000">
                      <a:srgbClr val="53575C"/>
                    </a:gs>
                    <a:gs pos="88000">
                      <a:srgbClr val="C5C7CA"/>
                    </a:gs>
                  </a:gsLst>
                  <a:lin ang="5400000"/>
                </a:gradFill>
              </a:rPr>
              <a:t>Feign#newInstance</a:t>
            </a:r>
            <a:r>
              <a:rPr lang="zh-CN" altLang="en-US" sz="1800" dirty="0">
                <a:ln w="0"/>
                <a:gradFill>
                  <a:gsLst>
                    <a:gs pos="21000">
                      <a:srgbClr val="53575C"/>
                    </a:gs>
                    <a:gs pos="88000">
                      <a:srgbClr val="C5C7CA"/>
                    </a:gs>
                  </a:gsLst>
                  <a:lin ang="5400000"/>
                </a:gradFill>
              </a:rPr>
              <a:t>）的工厂</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加载：主要负责读取相关配置来构造</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的代理类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运行：主要是通过代理类执行器调用方法执行器</a:t>
            </a:r>
            <a:r>
              <a:rPr lang="en-US" altLang="zh-CN" sz="1800" dirty="0" err="1">
                <a:ln w="0"/>
                <a:gradFill>
                  <a:gsLst>
                    <a:gs pos="21000">
                      <a:srgbClr val="53575C"/>
                    </a:gs>
                    <a:gs pos="88000">
                      <a:srgbClr val="C5C7CA"/>
                    </a:gs>
                  </a:gsLst>
                  <a:lin ang="5400000"/>
                </a:gradFill>
              </a:rPr>
              <a:t>SynchronousMethodHandler</a:t>
            </a:r>
            <a:r>
              <a:rPr lang="zh-CN" altLang="en-US" sz="1800" dirty="0">
                <a:ln w="0"/>
                <a:gradFill>
                  <a:gsLst>
                    <a:gs pos="21000">
                      <a:srgbClr val="53575C"/>
                    </a:gs>
                    <a:gs pos="88000">
                      <a:srgbClr val="C5C7CA"/>
                    </a:gs>
                  </a:gsLst>
                  <a:lin ang="5400000"/>
                </a:gradFill>
              </a:rPr>
              <a:t>来执行，分为三步：解析参数、发送请求、解析结果</a:t>
            </a:r>
            <a:endParaRPr lang="en-US" altLang="zh-CN" sz="1800" dirty="0">
              <a:ln w="0"/>
              <a:gradFill>
                <a:gsLst>
                  <a:gs pos="21000">
                    <a:srgbClr val="53575C"/>
                  </a:gs>
                  <a:gs pos="88000">
                    <a:srgbClr val="C5C7CA"/>
                  </a:gs>
                </a:gsLst>
                <a:lin ang="5400000"/>
              </a:gradFill>
            </a:endParaRPr>
          </a:p>
          <a:p>
            <a:pPr marL="127000" indent="0">
              <a:buNone/>
            </a:pPr>
            <a:endParaRPr lang="zh-CN" altLang="en-US" sz="1800" dirty="0">
              <a:ln w="0"/>
              <a:gradFill>
                <a:gsLst>
                  <a:gs pos="21000">
                    <a:srgbClr val="53575C"/>
                  </a:gs>
                  <a:gs pos="88000">
                    <a:srgbClr val="C5C7CA"/>
                  </a:gs>
                </a:gsLst>
                <a:lin ang="5400000"/>
              </a:gradFill>
            </a:endParaRP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8500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18</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497192746"/>
              </p:ext>
            </p:extLst>
          </p:nvPr>
        </p:nvGraphicFramePr>
        <p:xfrm>
          <a:off x="539645" y="910002"/>
          <a:ext cx="7998375" cy="9003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AB43092F-BAD1-7945-9F11-D0EABECC3AF9}"/>
              </a:ext>
            </a:extLst>
          </p:cNvPr>
          <p:cNvPicPr>
            <a:picLocks noChangeAspect="1"/>
          </p:cNvPicPr>
          <p:nvPr/>
        </p:nvPicPr>
        <p:blipFill>
          <a:blip r:embed="rId8"/>
          <a:stretch>
            <a:fillRect/>
          </a:stretch>
        </p:blipFill>
        <p:spPr>
          <a:xfrm>
            <a:off x="4779234" y="1923056"/>
            <a:ext cx="4114512" cy="2169284"/>
          </a:xfrm>
          <a:prstGeom prst="rect">
            <a:avLst/>
          </a:prstGeom>
        </p:spPr>
      </p:pic>
      <p:pic>
        <p:nvPicPr>
          <p:cNvPr id="9" name="图片 8">
            <a:extLst>
              <a:ext uri="{FF2B5EF4-FFF2-40B4-BE49-F238E27FC236}">
                <a16:creationId xmlns:a16="http://schemas.microsoft.com/office/drawing/2014/main" id="{615D34F5-5FE3-3442-83A0-ABD5E1902307}"/>
              </a:ext>
            </a:extLst>
          </p:cNvPr>
          <p:cNvPicPr>
            <a:picLocks noChangeAspect="1"/>
          </p:cNvPicPr>
          <p:nvPr/>
        </p:nvPicPr>
        <p:blipFill>
          <a:blip r:embed="rId9"/>
          <a:stretch>
            <a:fillRect/>
          </a:stretch>
        </p:blipFill>
        <p:spPr>
          <a:xfrm>
            <a:off x="250254" y="1923056"/>
            <a:ext cx="4394190" cy="2169284"/>
          </a:xfrm>
          <a:prstGeom prst="rect">
            <a:avLst/>
          </a:prstGeom>
        </p:spPr>
      </p:pic>
      <p:pic>
        <p:nvPicPr>
          <p:cNvPr id="11" name="图片 10">
            <a:extLst>
              <a:ext uri="{FF2B5EF4-FFF2-40B4-BE49-F238E27FC236}">
                <a16:creationId xmlns:a16="http://schemas.microsoft.com/office/drawing/2014/main" id="{D2583D05-33A0-3D41-9888-44C57ABCAC4E}"/>
              </a:ext>
            </a:extLst>
          </p:cNvPr>
          <p:cNvPicPr>
            <a:picLocks noChangeAspect="1"/>
          </p:cNvPicPr>
          <p:nvPr/>
        </p:nvPicPr>
        <p:blipFill>
          <a:blip r:embed="rId10"/>
          <a:stretch>
            <a:fillRect/>
          </a:stretch>
        </p:blipFill>
        <p:spPr>
          <a:xfrm>
            <a:off x="2107307" y="4134508"/>
            <a:ext cx="4863049" cy="900312"/>
          </a:xfrm>
          <a:prstGeom prst="rect">
            <a:avLst/>
          </a:prstGeom>
        </p:spPr>
      </p:pic>
    </p:spTree>
    <p:extLst>
      <p:ext uri="{BB962C8B-B14F-4D97-AF65-F5344CB8AC3E}">
        <p14:creationId xmlns:p14="http://schemas.microsoft.com/office/powerpoint/2010/main" val="272418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19</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329370694"/>
              </p:ext>
            </p:extLst>
          </p:nvPr>
        </p:nvGraphicFramePr>
        <p:xfrm>
          <a:off x="539645" y="910002"/>
          <a:ext cx="7998375" cy="6259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DC6F10B8-BCDB-DE41-B44B-3F77E1BFF956}"/>
              </a:ext>
            </a:extLst>
          </p:cNvPr>
          <p:cNvPicPr>
            <a:picLocks noChangeAspect="1"/>
          </p:cNvPicPr>
          <p:nvPr/>
        </p:nvPicPr>
        <p:blipFill>
          <a:blip r:embed="rId8"/>
          <a:stretch>
            <a:fillRect/>
          </a:stretch>
        </p:blipFill>
        <p:spPr>
          <a:xfrm>
            <a:off x="185500" y="3297655"/>
            <a:ext cx="5353985" cy="1690457"/>
          </a:xfrm>
          <a:prstGeom prst="rect">
            <a:avLst/>
          </a:prstGeom>
        </p:spPr>
      </p:pic>
      <p:pic>
        <p:nvPicPr>
          <p:cNvPr id="4" name="图片 3">
            <a:extLst>
              <a:ext uri="{FF2B5EF4-FFF2-40B4-BE49-F238E27FC236}">
                <a16:creationId xmlns:a16="http://schemas.microsoft.com/office/drawing/2014/main" id="{A53D6C14-F461-D147-B81B-B9D2A29B7333}"/>
              </a:ext>
            </a:extLst>
          </p:cNvPr>
          <p:cNvPicPr>
            <a:picLocks noChangeAspect="1"/>
          </p:cNvPicPr>
          <p:nvPr/>
        </p:nvPicPr>
        <p:blipFill>
          <a:blip r:embed="rId9"/>
          <a:stretch>
            <a:fillRect/>
          </a:stretch>
        </p:blipFill>
        <p:spPr>
          <a:xfrm>
            <a:off x="539645" y="1662241"/>
            <a:ext cx="4148794" cy="1570737"/>
          </a:xfrm>
          <a:prstGeom prst="rect">
            <a:avLst/>
          </a:prstGeom>
        </p:spPr>
      </p:pic>
      <p:pic>
        <p:nvPicPr>
          <p:cNvPr id="12" name="图片 11">
            <a:extLst>
              <a:ext uri="{FF2B5EF4-FFF2-40B4-BE49-F238E27FC236}">
                <a16:creationId xmlns:a16="http://schemas.microsoft.com/office/drawing/2014/main" id="{9BD713E4-2FA1-0643-A7D7-89EC74FB4C96}"/>
              </a:ext>
            </a:extLst>
          </p:cNvPr>
          <p:cNvPicPr>
            <a:picLocks noChangeAspect="1"/>
          </p:cNvPicPr>
          <p:nvPr/>
        </p:nvPicPr>
        <p:blipFill>
          <a:blip r:embed="rId10"/>
          <a:stretch>
            <a:fillRect/>
          </a:stretch>
        </p:blipFill>
        <p:spPr>
          <a:xfrm>
            <a:off x="6029330" y="1662241"/>
            <a:ext cx="2879825" cy="2998078"/>
          </a:xfrm>
          <a:prstGeom prst="rect">
            <a:avLst/>
          </a:prstGeom>
        </p:spPr>
      </p:pic>
      <p:sp>
        <p:nvSpPr>
          <p:cNvPr id="13" name="右箭头 12">
            <a:extLst>
              <a:ext uri="{FF2B5EF4-FFF2-40B4-BE49-F238E27FC236}">
                <a16:creationId xmlns:a16="http://schemas.microsoft.com/office/drawing/2014/main" id="{C5D3F623-D14A-8E41-AA4F-21E05263950B}"/>
              </a:ext>
            </a:extLst>
          </p:cNvPr>
          <p:cNvSpPr/>
          <p:nvPr/>
        </p:nvSpPr>
        <p:spPr>
          <a:xfrm>
            <a:off x="5268550" y="2803997"/>
            <a:ext cx="610974" cy="3572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036540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排坑及最佳实践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416257061"/>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BF31F78D-D86B-784E-982E-4A13E99037C1}"/>
              </a:ext>
            </a:extLst>
          </p:cNvPr>
          <p:cNvPicPr>
            <a:picLocks noChangeAspect="1"/>
          </p:cNvPicPr>
          <p:nvPr/>
        </p:nvPicPr>
        <p:blipFill>
          <a:blip r:embed="rId8"/>
          <a:stretch>
            <a:fillRect/>
          </a:stretch>
        </p:blipFill>
        <p:spPr>
          <a:xfrm>
            <a:off x="188699" y="1661460"/>
            <a:ext cx="4571998" cy="1216068"/>
          </a:xfrm>
          <a:prstGeom prst="rect">
            <a:avLst/>
          </a:prstGeom>
        </p:spPr>
      </p:pic>
      <p:pic>
        <p:nvPicPr>
          <p:cNvPr id="8" name="图片 7">
            <a:extLst>
              <a:ext uri="{FF2B5EF4-FFF2-40B4-BE49-F238E27FC236}">
                <a16:creationId xmlns:a16="http://schemas.microsoft.com/office/drawing/2014/main" id="{E9899A4D-074A-EA43-B628-8631C48E384F}"/>
              </a:ext>
            </a:extLst>
          </p:cNvPr>
          <p:cNvPicPr>
            <a:picLocks noChangeAspect="1"/>
          </p:cNvPicPr>
          <p:nvPr/>
        </p:nvPicPr>
        <p:blipFill>
          <a:blip r:embed="rId9"/>
          <a:stretch>
            <a:fillRect/>
          </a:stretch>
        </p:blipFill>
        <p:spPr>
          <a:xfrm>
            <a:off x="185738" y="3292513"/>
            <a:ext cx="3776306" cy="1367753"/>
          </a:xfrm>
          <a:prstGeom prst="rect">
            <a:avLst/>
          </a:prstGeom>
        </p:spPr>
      </p:pic>
      <p:pic>
        <p:nvPicPr>
          <p:cNvPr id="9" name="图片 8">
            <a:extLst>
              <a:ext uri="{FF2B5EF4-FFF2-40B4-BE49-F238E27FC236}">
                <a16:creationId xmlns:a16="http://schemas.microsoft.com/office/drawing/2014/main" id="{36BFBDF6-BE05-2C47-A136-A42AFF7A0955}"/>
              </a:ext>
            </a:extLst>
          </p:cNvPr>
          <p:cNvPicPr>
            <a:picLocks noChangeAspect="1"/>
          </p:cNvPicPr>
          <p:nvPr/>
        </p:nvPicPr>
        <p:blipFill>
          <a:blip r:embed="rId10"/>
          <a:stretch>
            <a:fillRect/>
          </a:stretch>
        </p:blipFill>
        <p:spPr>
          <a:xfrm>
            <a:off x="4247853" y="1661460"/>
            <a:ext cx="4639517" cy="3126527"/>
          </a:xfrm>
          <a:prstGeom prst="rect">
            <a:avLst/>
          </a:prstGeom>
        </p:spPr>
      </p:pic>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4933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666077096"/>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D4BD83F2-98C8-F444-BA9F-D1FFC039034A}"/>
              </a:ext>
            </a:extLst>
          </p:cNvPr>
          <p:cNvPicPr>
            <a:picLocks noChangeAspect="1"/>
          </p:cNvPicPr>
          <p:nvPr/>
        </p:nvPicPr>
        <p:blipFill>
          <a:blip r:embed="rId8"/>
          <a:stretch>
            <a:fillRect/>
          </a:stretch>
        </p:blipFill>
        <p:spPr>
          <a:xfrm>
            <a:off x="411426" y="1804758"/>
            <a:ext cx="4746268" cy="1441418"/>
          </a:xfrm>
          <a:prstGeom prst="rect">
            <a:avLst/>
          </a:prstGeom>
        </p:spPr>
      </p:pic>
      <p:pic>
        <p:nvPicPr>
          <p:cNvPr id="10" name="图片 9">
            <a:extLst>
              <a:ext uri="{FF2B5EF4-FFF2-40B4-BE49-F238E27FC236}">
                <a16:creationId xmlns:a16="http://schemas.microsoft.com/office/drawing/2014/main" id="{0F5B1EC4-3EF7-0A44-85D6-3AA54AADB1BF}"/>
              </a:ext>
            </a:extLst>
          </p:cNvPr>
          <p:cNvPicPr>
            <a:picLocks noChangeAspect="1"/>
          </p:cNvPicPr>
          <p:nvPr/>
        </p:nvPicPr>
        <p:blipFill>
          <a:blip r:embed="rId9"/>
          <a:stretch>
            <a:fillRect/>
          </a:stretch>
        </p:blipFill>
        <p:spPr>
          <a:xfrm>
            <a:off x="411424" y="3466928"/>
            <a:ext cx="4746269" cy="1584161"/>
          </a:xfrm>
          <a:prstGeom prst="rect">
            <a:avLst/>
          </a:prstGeom>
        </p:spPr>
      </p:pic>
      <p:sp>
        <p:nvSpPr>
          <p:cNvPr id="13" name="云形标注 12">
            <a:extLst>
              <a:ext uri="{FF2B5EF4-FFF2-40B4-BE49-F238E27FC236}">
                <a16:creationId xmlns:a16="http://schemas.microsoft.com/office/drawing/2014/main" id="{20020D50-CD9B-AE4F-905D-AD858F0C64AF}"/>
              </a:ext>
            </a:extLst>
          </p:cNvPr>
          <p:cNvSpPr/>
          <p:nvPr/>
        </p:nvSpPr>
        <p:spPr>
          <a:xfrm>
            <a:off x="5467649" y="1888565"/>
            <a:ext cx="3735295" cy="225312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000" b="1" dirty="0">
                <a:solidFill>
                  <a:schemeClr val="tx2">
                    <a:lumMod val="10000"/>
                  </a:schemeClr>
                </a:solidFill>
                <a:latin typeface="Wawati SC" pitchFamily="82" charset="-122"/>
                <a:ea typeface="Wawati SC" pitchFamily="82" charset="-122"/>
              </a:rPr>
              <a:t>思考：为何自定义</a:t>
            </a:r>
            <a:r>
              <a:rPr lang="en-US" altLang="zh-CN" sz="1000" b="1" dirty="0">
                <a:solidFill>
                  <a:schemeClr val="tx2">
                    <a:lumMod val="10000"/>
                  </a:schemeClr>
                </a:solidFill>
                <a:latin typeface="Wawati SC" pitchFamily="82" charset="-122"/>
                <a:ea typeface="Wawati SC" pitchFamily="82" charset="-122"/>
              </a:rPr>
              <a:t>Configuration</a:t>
            </a:r>
            <a:r>
              <a:rPr lang="zh-CN" altLang="en-US" sz="1000" b="1" dirty="0">
                <a:solidFill>
                  <a:schemeClr val="tx2">
                    <a:lumMod val="10000"/>
                  </a:schemeClr>
                </a:solidFill>
                <a:latin typeface="Wawati SC" pitchFamily="82" charset="-122"/>
                <a:ea typeface="Wawati SC" pitchFamily="82" charset="-122"/>
              </a:rPr>
              <a:t>不能加</a:t>
            </a:r>
            <a:r>
              <a:rPr lang="en-US" altLang="zh-CN" sz="1000" b="1" dirty="0">
                <a:solidFill>
                  <a:schemeClr val="tx2">
                    <a:lumMod val="10000"/>
                  </a:schemeClr>
                </a:solidFill>
                <a:latin typeface="Wawati SC" pitchFamily="82" charset="-122"/>
                <a:ea typeface="Wawati SC" pitchFamily="82" charset="-122"/>
              </a:rPr>
              <a:t>Component/Configuration</a:t>
            </a:r>
            <a:r>
              <a:rPr lang="zh-CN" altLang="en-US" sz="1000" b="1" dirty="0">
                <a:solidFill>
                  <a:schemeClr val="tx2">
                    <a:lumMod val="10000"/>
                  </a:schemeClr>
                </a:solidFill>
                <a:latin typeface="Wawati SC" pitchFamily="82" charset="-122"/>
                <a:ea typeface="Wawati SC" pitchFamily="82" charset="-122"/>
              </a:rPr>
              <a:t>注解？</a:t>
            </a:r>
            <a:br>
              <a:rPr lang="zh-CN" altLang="en-US" sz="1000" b="1" dirty="0">
                <a:solidFill>
                  <a:schemeClr val="tx2">
                    <a:lumMod val="10000"/>
                  </a:schemeClr>
                </a:solidFill>
                <a:latin typeface="Wawati SC" pitchFamily="82" charset="-122"/>
                <a:ea typeface="Wawati SC" pitchFamily="82" charset="-122"/>
              </a:rPr>
            </a:br>
            <a:endParaRPr lang="zh-CN" altLang="en-US" sz="1000" b="1" dirty="0">
              <a:solidFill>
                <a:schemeClr val="tx2">
                  <a:lumMod val="10000"/>
                </a:schemeClr>
              </a:solidFill>
              <a:latin typeface="Wawati SC" pitchFamily="82" charset="-122"/>
              <a:ea typeface="Wawati SC" pitchFamily="82" charset="-122"/>
            </a:endParaRPr>
          </a:p>
          <a:p>
            <a:r>
              <a:rPr lang="zh-CN" altLang="en-US" sz="1000" b="1" dirty="0">
                <a:solidFill>
                  <a:schemeClr val="tx2">
                    <a:lumMod val="10000"/>
                  </a:schemeClr>
                </a:solidFill>
                <a:latin typeface="Wawati SC" pitchFamily="82" charset="-122"/>
                <a:ea typeface="Wawati SC" pitchFamily="82" charset="-122"/>
              </a:rPr>
              <a:t>如果加了</a:t>
            </a:r>
            <a:r>
              <a:rPr lang="en-US" altLang="zh-CN" sz="1000" b="1" dirty="0">
                <a:solidFill>
                  <a:schemeClr val="tx2">
                    <a:lumMod val="10000"/>
                  </a:schemeClr>
                </a:solidFill>
                <a:latin typeface="Wawati SC" pitchFamily="82" charset="-122"/>
                <a:ea typeface="Wawati SC" pitchFamily="82" charset="-122"/>
              </a:rPr>
              <a:t>Component</a:t>
            </a:r>
            <a:r>
              <a:rPr lang="zh-CN" altLang="en-US" sz="1000" b="1" dirty="0">
                <a:solidFill>
                  <a:schemeClr val="tx2">
                    <a:lumMod val="10000"/>
                  </a:schemeClr>
                </a:solidFill>
                <a:latin typeface="Wawati SC" pitchFamily="82" charset="-122"/>
                <a:ea typeface="Wawati SC" pitchFamily="82" charset="-122"/>
              </a:rPr>
              <a:t>注解，会被父容器注入，导致</a:t>
            </a:r>
            <a:r>
              <a:rPr lang="en-US" altLang="zh-CN" sz="1000" b="1" dirty="0" err="1">
                <a:solidFill>
                  <a:schemeClr val="tx2">
                    <a:lumMod val="10000"/>
                  </a:schemeClr>
                </a:solidFill>
                <a:latin typeface="Wawati SC" pitchFamily="82" charset="-122"/>
                <a:ea typeface="Wawati SC" pitchFamily="82" charset="-122"/>
              </a:rPr>
              <a:t>FeignClientsConfiguration</a:t>
            </a:r>
            <a:r>
              <a:rPr lang="zh-CN" altLang="en-US" sz="1000" b="1" dirty="0">
                <a:solidFill>
                  <a:schemeClr val="tx2">
                    <a:lumMod val="10000"/>
                  </a:schemeClr>
                </a:solidFill>
                <a:latin typeface="Wawati SC" pitchFamily="82" charset="-122"/>
                <a:ea typeface="Wawati SC" pitchFamily="82" charset="-122"/>
              </a:rPr>
              <a:t>默认配置类的</a:t>
            </a:r>
            <a:r>
              <a:rPr lang="en-US" altLang="zh-CN" sz="1000" b="1" dirty="0" err="1">
                <a:solidFill>
                  <a:schemeClr val="tx2">
                    <a:lumMod val="10000"/>
                  </a:schemeClr>
                </a:solidFill>
                <a:latin typeface="Wawati SC" pitchFamily="82" charset="-122"/>
                <a:ea typeface="Wawati SC" pitchFamily="82" charset="-122"/>
              </a:rPr>
              <a:t>ConditionalOnMissingBean</a:t>
            </a:r>
            <a:r>
              <a:rPr lang="zh-CN" altLang="en-US" sz="1000" b="1" dirty="0">
                <a:solidFill>
                  <a:schemeClr val="tx2">
                    <a:lumMod val="10000"/>
                  </a:schemeClr>
                </a:solidFill>
                <a:latin typeface="Wawati SC" pitchFamily="82" charset="-122"/>
                <a:ea typeface="Wawati SC" pitchFamily="82" charset="-122"/>
              </a:rPr>
              <a:t>为</a:t>
            </a:r>
            <a:r>
              <a:rPr lang="en-US" altLang="zh-CN" sz="1000" b="1" dirty="0">
                <a:solidFill>
                  <a:schemeClr val="tx2">
                    <a:lumMod val="10000"/>
                  </a:schemeClr>
                </a:solidFill>
                <a:latin typeface="Wawati SC" pitchFamily="82" charset="-122"/>
                <a:ea typeface="Wawati SC" pitchFamily="82" charset="-122"/>
              </a:rPr>
              <a:t>false</a:t>
            </a:r>
            <a:r>
              <a:rPr lang="zh-CN" altLang="en-US" sz="1000" b="1" dirty="0">
                <a:solidFill>
                  <a:schemeClr val="tx2">
                    <a:lumMod val="10000"/>
                  </a:schemeClr>
                </a:solidFill>
                <a:latin typeface="Wawati SC" pitchFamily="82" charset="-122"/>
                <a:ea typeface="Wawati SC" pitchFamily="82" charset="-122"/>
              </a:rPr>
              <a:t>，因为容器判断已经有同类型的</a:t>
            </a:r>
            <a:r>
              <a:rPr lang="en-US" altLang="zh-CN" sz="1000" b="1" dirty="0">
                <a:solidFill>
                  <a:schemeClr val="tx2">
                    <a:lumMod val="10000"/>
                  </a:schemeClr>
                </a:solidFill>
                <a:latin typeface="Wawati SC" pitchFamily="82" charset="-122"/>
                <a:ea typeface="Wawati SC" pitchFamily="82" charset="-122"/>
              </a:rPr>
              <a:t>bean</a:t>
            </a:r>
            <a:r>
              <a:rPr lang="zh-CN" altLang="en-US" sz="1000" b="1" dirty="0">
                <a:solidFill>
                  <a:schemeClr val="tx2">
                    <a:lumMod val="10000"/>
                  </a:schemeClr>
                </a:solidFill>
                <a:latin typeface="Wawati SC" pitchFamily="82" charset="-122"/>
                <a:ea typeface="Wawati SC" pitchFamily="82" charset="-122"/>
              </a:rPr>
              <a:t>存在，从而使全局默认配置为自定义的</a:t>
            </a:r>
            <a:r>
              <a:rPr lang="en-US" altLang="zh-CN" sz="1000" b="1" dirty="0">
                <a:solidFill>
                  <a:schemeClr val="tx2">
                    <a:lumMod val="10000"/>
                  </a:schemeClr>
                </a:solidFill>
                <a:latin typeface="Wawati SC" pitchFamily="82" charset="-122"/>
                <a:ea typeface="Wawati SC" pitchFamily="82" charset="-122"/>
              </a:rPr>
              <a:t>Configuration</a:t>
            </a:r>
          </a:p>
          <a:p>
            <a:pPr algn="ctr"/>
            <a:endParaRPr lang="en-US" sz="1000" dirty="0">
              <a:solidFill>
                <a:schemeClr val="tx2">
                  <a:lumMod val="10000"/>
                </a:schemeClr>
              </a:solidFill>
              <a:latin typeface="Wawati SC" pitchFamily="82" charset="-122"/>
              <a:ea typeface="Wawati SC" pitchFamily="82" charset="-122"/>
            </a:endParaRPr>
          </a:p>
        </p:txBody>
      </p:sp>
    </p:spTree>
    <p:extLst>
      <p:ext uri="{BB962C8B-B14F-4D97-AF65-F5344CB8AC3E}">
        <p14:creationId xmlns:p14="http://schemas.microsoft.com/office/powerpoint/2010/main" val="8296199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的配置项设计的很灵活，</a:t>
            </a: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9459911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23</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39646"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7" y="1561875"/>
            <a:ext cx="7870154" cy="2514469"/>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目的是将 </a:t>
            </a:r>
            <a:r>
              <a:rPr lang="en-US" altLang="zh-CN" sz="2000" dirty="0">
                <a:ln w="0"/>
                <a:gradFill>
                  <a:gsLst>
                    <a:gs pos="21000">
                      <a:srgbClr val="53575C"/>
                    </a:gs>
                    <a:gs pos="88000">
                      <a:srgbClr val="C5C7CA"/>
                    </a:gs>
                  </a:gsLst>
                  <a:lin ang="5400000"/>
                </a:gradFill>
              </a:rPr>
              <a:t>http </a:t>
            </a:r>
            <a:r>
              <a:rPr lang="en-US" altLang="zh-CN" sz="2000" dirty="0" err="1">
                <a:ln w="0"/>
                <a:gradFill>
                  <a:gsLst>
                    <a:gs pos="21000">
                      <a:srgbClr val="53575C"/>
                    </a:gs>
                    <a:gs pos="88000">
                      <a:srgbClr val="C5C7CA"/>
                    </a:gs>
                  </a:gsLst>
                  <a:lin ang="5400000"/>
                </a:gradFill>
              </a:rPr>
              <a:t>api</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包装成 </a:t>
            </a:r>
            <a:r>
              <a:rPr lang="en-US" altLang="zh-CN" sz="2000" dirty="0">
                <a:ln w="0"/>
                <a:gradFill>
                  <a:gsLst>
                    <a:gs pos="21000">
                      <a:srgbClr val="53575C"/>
                    </a:gs>
                    <a:gs pos="88000">
                      <a:srgbClr val="C5C7CA"/>
                    </a:gs>
                  </a:gsLst>
                  <a:lin ang="5400000"/>
                </a:gradFill>
              </a:rPr>
              <a:t>restful </a:t>
            </a:r>
            <a:r>
              <a:rPr lang="zh-CN" altLang="en-US" sz="2000" dirty="0">
                <a:ln w="0"/>
                <a:gradFill>
                  <a:gsLst>
                    <a:gs pos="21000">
                      <a:srgbClr val="53575C"/>
                    </a:gs>
                    <a:gs pos="88000">
                      <a:srgbClr val="C5C7CA"/>
                    </a:gs>
                  </a:gsLst>
                  <a:lin ang="5400000"/>
                </a:gradFill>
              </a:rPr>
              <a:t>风格以便开发</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a:p>
            <a:r>
              <a:rPr lang="zh-CN" altLang="en-US" sz="1400" dirty="0">
                <a:solidFill>
                  <a:srgbClr val="222222"/>
                </a:solidFill>
                <a:latin typeface="consolas" panose="020B0609020204030204" pitchFamily="49" charset="0"/>
              </a:rPr>
              <a:t>其他</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RequestMapping</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11314</TotalTime>
  <Words>2206</Words>
  <Application>Microsoft Macintosh PowerPoint</Application>
  <PresentationFormat>全屏显示(16:9)</PresentationFormat>
  <Paragraphs>137</Paragraphs>
  <Slides>23</Slides>
  <Notes>23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23</vt:i4>
      </vt:variant>
    </vt:vector>
  </HeadingPairs>
  <TitlesOfParts>
    <vt:vector size="32" baseType="lpstr">
      <vt:lpstr>Open Sans Light</vt:lpstr>
      <vt:lpstr>微软雅黑</vt:lpstr>
      <vt:lpstr>Arial</vt:lpstr>
      <vt:lpstr>Open Sans</vt:lpstr>
      <vt:lpstr>微软雅黑</vt:lpstr>
      <vt:lpstr>Wawati SC</vt:lpstr>
      <vt:lpstr>Open Sans SemiBold</vt:lpstr>
      <vt:lpstr>Consolas</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Feign源码流程-加载（一）</vt:lpstr>
      <vt:lpstr>Feign源码流程-加载（二）</vt:lpstr>
      <vt:lpstr>Feign源码流程-加载（三）</vt:lpstr>
      <vt:lpstr>Feign源码流程-加载（四）</vt:lpstr>
      <vt:lpstr>Feign源码流程-运行</vt:lpstr>
      <vt:lpstr>小节</vt:lpstr>
      <vt:lpstr>Feign配置相关之Http相关配置</vt:lpstr>
      <vt:lpstr>Feign配置相关之Http相关配置</vt:lpstr>
      <vt:lpstr>Feign配置相关之自定义服务配置</vt:lpstr>
      <vt:lpstr>Feign配置相关之自定义服务配置</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Pingtao Yu</cp:lastModifiedBy>
  <cp:revision>713</cp:revision>
  <dcterms:modified xsi:type="dcterms:W3CDTF">2021-05-18T11:10:07Z</dcterms:modified>
</cp:coreProperties>
</file>